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26"/>
  </p:notesMasterIdLst>
  <p:sldIdLst>
    <p:sldId id="273" r:id="rId2"/>
    <p:sldId id="635" r:id="rId3"/>
    <p:sldId id="661" r:id="rId4"/>
    <p:sldId id="676" r:id="rId5"/>
    <p:sldId id="678" r:id="rId6"/>
    <p:sldId id="665" r:id="rId7"/>
    <p:sldId id="681" r:id="rId8"/>
    <p:sldId id="691" r:id="rId9"/>
    <p:sldId id="692" r:id="rId10"/>
    <p:sldId id="669" r:id="rId11"/>
    <p:sldId id="674" r:id="rId12"/>
    <p:sldId id="675" r:id="rId13"/>
    <p:sldId id="634" r:id="rId14"/>
    <p:sldId id="679" r:id="rId15"/>
    <p:sldId id="666" r:id="rId16"/>
    <p:sldId id="647" r:id="rId17"/>
    <p:sldId id="680" r:id="rId18"/>
    <p:sldId id="688" r:id="rId19"/>
    <p:sldId id="690" r:id="rId20"/>
    <p:sldId id="693" r:id="rId21"/>
    <p:sldId id="694" r:id="rId22"/>
    <p:sldId id="695" r:id="rId23"/>
    <p:sldId id="696" r:id="rId24"/>
    <p:sldId id="258" r:id="rId25"/>
  </p:sldIdLst>
  <p:sldSz cx="9144000" cy="5143500" type="screen16x9"/>
  <p:notesSz cx="6858000" cy="9144000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an Deskar-Škrbić" initials="MDŠ" lastIdx="1" clrIdx="0">
    <p:extLst>
      <p:ext uri="{19B8F6BF-5375-455C-9EA6-DF929625EA0E}">
        <p15:presenceInfo xmlns:p15="http://schemas.microsoft.com/office/powerpoint/2012/main" userId="S-1-5-21-1288235128-2553061431-1978169118-3096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878"/>
    <a:srgbClr val="D81820"/>
    <a:srgbClr val="3841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76642" autoAdjust="0"/>
  </p:normalViewPr>
  <p:slideViewPr>
    <p:cSldViewPr snapToGrid="0">
      <p:cViewPr varScale="1">
        <p:scale>
          <a:sx n="116" d="100"/>
          <a:sy n="116" d="100"/>
        </p:scale>
        <p:origin x="132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E9617-6942-4C12-AB9E-1D6D1A6599D0}" type="datetimeFigureOut">
              <a:rPr lang="hr-HR" smtClean="0"/>
              <a:t>26.9.2023.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7287E-D719-4E41-8D06-391A42BDF5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374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Udio kredita s promjenjivim stopama iznosi oko 1/3 za kućanstva te oko ½ za poduzeća</a:t>
            </a:r>
            <a:endParaRPr lang="en-GB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8C4D-9CEA-4740-B071-7CB8EE1C5F2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996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Od otprilike 206 tisuća stambenih kredita aktivnih krajem 2021. godine, gotovo je polovina kredita imala varijabilnu stopu, odnosno preostalo razdoblje fiksiranja unutar godine dana. </a:t>
            </a: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Među njima je oko trećine kredita kao referentni parametar imalo </a:t>
            </a:r>
            <a:r>
              <a:rPr lang="hr-HR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Euribor</a:t>
            </a: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, koji brzo i snažno reagira na promjene ključnih stopa </a:t>
            </a:r>
            <a:r>
              <a:rPr lang="hr-HR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ESB</a:t>
            </a: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-a, pa su stoga bili i najizloženiji kamatnom riziku.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Dio potrošača i kreditnih institucija je prepoznao kamatni rizik (porast </a:t>
            </a:r>
            <a:r>
              <a:rPr lang="hr-HR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Euribora</a:t>
            </a: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 tablica!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 fiksiranje su se uglavnom odlučili potrošači kojima su banke obračunavale razmjerno visoke kamatne stope na kredit. Gotovo svi potrošači su uz fiksiranje ugovorili nižu kamatnu stopu, pa se </a:t>
            </a:r>
            <a:r>
              <a:rPr lang="hr-HR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prosječna stopa na te kredite smanjila s 4,25% (2021.) na 3,44% krajem 2022.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Zadržavanje monetarne politike u restriktivnom području kroz duže vremensko razdoblje može potaknuti porast kamatnih stopa na depozite, što bi se odrazilo ponajprije na rast </a:t>
            </a:r>
            <a:r>
              <a:rPr lang="hr-HR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NRS</a:t>
            </a:r>
            <a:r>
              <a:rPr lang="hr-H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Life L2" panose="02020602060305020304" pitchFamily="18" charset="-18"/>
              </a:rPr>
              <a:t>-a, a onda i zakonskog ograničenja varijabilnih kamatnih stopa.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A7287E-D719-4E41-8D06-391A42BDF523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584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2046850"/>
            <a:ext cx="9144000" cy="3096650"/>
          </a:xfrm>
          <a:prstGeom prst="rect">
            <a:avLst/>
          </a:prstGeom>
          <a:solidFill>
            <a:srgbClr val="60687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606878"/>
              </a:solidFill>
            </a:endParaRP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680296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rgbClr val="D8182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482727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36452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19" y="580511"/>
            <a:ext cx="2514400" cy="1008000"/>
          </a:xfrm>
          <a:prstGeom prst="rect">
            <a:avLst/>
          </a:prstGeom>
        </p:spPr>
      </p:pic>
      <p:sp>
        <p:nvSpPr>
          <p:cNvPr id="9" name="Pravokutnik 8"/>
          <p:cNvSpPr/>
          <p:nvPr userDrawn="1"/>
        </p:nvSpPr>
        <p:spPr>
          <a:xfrm>
            <a:off x="4329332" y="4668977"/>
            <a:ext cx="481820" cy="474523"/>
          </a:xfrm>
          <a:prstGeom prst="rect">
            <a:avLst/>
          </a:prstGeom>
          <a:solidFill>
            <a:srgbClr val="606878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445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1800000"/>
            <a:ext cx="9144000" cy="2160000"/>
          </a:xfrm>
          <a:prstGeom prst="rect">
            <a:avLst/>
          </a:prstGeom>
          <a:solidFill>
            <a:srgbClr val="60687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519901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024000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85" y="411510"/>
            <a:ext cx="457030" cy="648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04000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5" name="Slika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9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85" y="411510"/>
            <a:ext cx="457030" cy="648000"/>
          </a:xfrm>
          <a:prstGeom prst="rect">
            <a:avLst/>
          </a:prstGeom>
        </p:spPr>
      </p:pic>
      <p:sp>
        <p:nvSpPr>
          <p:cNvPr id="10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8" name="Slika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  <p:sp>
        <p:nvSpPr>
          <p:cNvPr id="12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270980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rgbClr val="D8182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2906566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3830141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5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2046850"/>
            <a:ext cx="9144000" cy="3096650"/>
          </a:xfrm>
          <a:prstGeom prst="rect">
            <a:avLst/>
          </a:prstGeom>
          <a:solidFill>
            <a:srgbClr val="38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680296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482727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36452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1">
                    <a:lumMod val="95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19" y="580511"/>
            <a:ext cx="2514400" cy="1008000"/>
          </a:xfrm>
          <a:prstGeom prst="rect">
            <a:avLst/>
          </a:prstGeom>
        </p:spPr>
      </p:pic>
      <p:sp>
        <p:nvSpPr>
          <p:cNvPr id="5" name="Pravokutnik 4"/>
          <p:cNvSpPr/>
          <p:nvPr userDrawn="1"/>
        </p:nvSpPr>
        <p:spPr>
          <a:xfrm>
            <a:off x="4329332" y="4668977"/>
            <a:ext cx="481820" cy="474523"/>
          </a:xfrm>
          <a:prstGeom prst="rect">
            <a:avLst/>
          </a:prstGeom>
          <a:solidFill>
            <a:srgbClr val="D818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801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1800000"/>
            <a:ext cx="9144000" cy="2160000"/>
          </a:xfrm>
          <a:prstGeom prst="rect">
            <a:avLst/>
          </a:prstGeom>
          <a:solidFill>
            <a:srgbClr val="38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519901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024000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85" y="411510"/>
            <a:ext cx="457030" cy="648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04000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5" name="Slika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9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/>
          <p:cNvSpPr/>
          <p:nvPr/>
        </p:nvSpPr>
        <p:spPr>
          <a:xfrm>
            <a:off x="2993830" y="1800000"/>
            <a:ext cx="6150170" cy="1995886"/>
          </a:xfrm>
          <a:prstGeom prst="rect">
            <a:avLst/>
          </a:prstGeom>
          <a:solidFill>
            <a:srgbClr val="38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253845" y="2412345"/>
            <a:ext cx="5168635" cy="360099"/>
          </a:xfrm>
        </p:spPr>
        <p:txBody>
          <a:bodyPr>
            <a:spAutoFit/>
          </a:bodyPr>
          <a:lstStyle>
            <a:lvl1pPr algn="l">
              <a:lnSpc>
                <a:spcPct val="90000"/>
              </a:lnSpc>
              <a:defRPr sz="26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253845" y="2916444"/>
            <a:ext cx="5168635" cy="219291"/>
          </a:xfrm>
        </p:spPr>
        <p:txBody>
          <a:bodyPr>
            <a:spAutoFit/>
          </a:bodyPr>
          <a:lstStyle>
            <a:lvl1pPr marL="0" indent="0" algn="l">
              <a:lnSpc>
                <a:spcPct val="95000"/>
              </a:lnSpc>
              <a:defRPr spc="0" baseline="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85" y="411510"/>
            <a:ext cx="457030" cy="648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253942" y="3939886"/>
            <a:ext cx="5168258" cy="146194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defRPr sz="1000" baseline="0"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00000"/>
            <a:ext cx="2993829" cy="1995886"/>
          </a:xfrm>
          <a:prstGeom prst="rect">
            <a:avLst/>
          </a:prstGeom>
        </p:spPr>
      </p:pic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3" name="Slika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0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138" y="902373"/>
            <a:ext cx="7700962" cy="321627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138" y="1440000"/>
            <a:ext cx="7700962" cy="3096000"/>
          </a:xfrm>
        </p:spPr>
        <p:txBody>
          <a:bodyPr/>
          <a:lstStyle>
            <a:lvl1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720000" y="0"/>
            <a:ext cx="7700400" cy="360000"/>
          </a:xfrm>
          <a:ln/>
        </p:spPr>
        <p:txBody>
          <a:bodyPr bIns="72000"/>
          <a:lstStyle>
            <a:lvl1pPr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787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sz="22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138" y="1440000"/>
            <a:ext cx="7700962" cy="3044077"/>
          </a:xfrm>
        </p:spPr>
        <p:txBody>
          <a:bodyPr/>
          <a:lstStyle>
            <a:lvl1pPr algn="ctr"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hr-H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720000" y="0"/>
            <a:ext cx="7700400" cy="360000"/>
          </a:xfrm>
          <a:ln/>
        </p:spPr>
        <p:txBody>
          <a:bodyPr bIns="72000"/>
          <a:lstStyle>
            <a:lvl1pPr algn="ctr"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424000" y="0"/>
            <a:ext cx="720000" cy="360000"/>
          </a:xfrm>
          <a:prstGeom prst="rect">
            <a:avLst/>
          </a:prstGeom>
          <a:solidFill>
            <a:srgbClr val="D8182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altLang="sr-Latn-RS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1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4" y="468000"/>
            <a:ext cx="406249" cy="576000"/>
          </a:xfrm>
          <a:prstGeom prst="rect">
            <a:avLst/>
          </a:prstGeom>
        </p:spPr>
      </p:pic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sekcije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/>
              <a:t>Uredite nadnaslov ili prazno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/>
              <a:t>Uredite podnaslov ili prazno</a:t>
            </a:r>
            <a:endParaRPr lang="en-US" dirty="0"/>
          </a:p>
        </p:txBody>
      </p:sp>
      <p:pic>
        <p:nvPicPr>
          <p:cNvPr id="13" name="Slik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680619"/>
            <a:ext cx="1493006" cy="22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7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/>
          <p:cNvSpPr/>
          <p:nvPr userDrawn="1"/>
        </p:nvSpPr>
        <p:spPr>
          <a:xfrm>
            <a:off x="0" y="1419621"/>
            <a:ext cx="9144000" cy="2952000"/>
          </a:xfrm>
          <a:prstGeom prst="rect">
            <a:avLst/>
          </a:prstGeom>
          <a:solidFill>
            <a:srgbClr val="60687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4" y="468000"/>
            <a:ext cx="406249" cy="576000"/>
          </a:xfrm>
          <a:prstGeom prst="rect">
            <a:avLst/>
          </a:prstGeom>
        </p:spPr>
      </p:pic>
      <p:sp>
        <p:nvSpPr>
          <p:cNvPr id="10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2" name="Slika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680619"/>
            <a:ext cx="1493006" cy="2297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19138" y="2715572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solidFill>
                  <a:srgbClr val="D8182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sekcije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138" y="1993975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/>
              <a:t>Uredite nadnaslov ili prazno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19863" y="3612603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/>
              <a:t>Uredite podnaslov ili prazno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7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avokutnik 17"/>
          <p:cNvSpPr/>
          <p:nvPr userDrawn="1"/>
        </p:nvSpPr>
        <p:spPr>
          <a:xfrm>
            <a:off x="0" y="1419621"/>
            <a:ext cx="9144000" cy="2952000"/>
          </a:xfrm>
          <a:prstGeom prst="rect">
            <a:avLst/>
          </a:prstGeom>
          <a:solidFill>
            <a:srgbClr val="38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4" y="468000"/>
            <a:ext cx="406249" cy="576000"/>
          </a:xfrm>
          <a:prstGeom prst="rect">
            <a:avLst/>
          </a:prstGeom>
        </p:spPr>
      </p:pic>
      <p:sp>
        <p:nvSpPr>
          <p:cNvPr id="10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12" name="Slika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680619"/>
            <a:ext cx="1493006" cy="22974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19138" y="2715572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sekcije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138" y="1993975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/>
              <a:t>Uredite nadnaslov ili prazno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19863" y="3612603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/>
              <a:t>Uredite podnaslov ili prazno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1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19139" y="1440000"/>
            <a:ext cx="3773487" cy="3096000"/>
          </a:xfrm>
        </p:spPr>
        <p:txBody>
          <a:bodyPr>
            <a:normAutofit/>
          </a:bodyPr>
          <a:lstStyle>
            <a:lvl1pPr marL="0" indent="-288000"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5026" y="1440000"/>
            <a:ext cx="3775075" cy="3096000"/>
          </a:xfrm>
        </p:spPr>
        <p:txBody>
          <a:bodyPr>
            <a:normAutofit/>
          </a:bodyPr>
          <a:lstStyle>
            <a:lvl1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3716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891601"/>
            <a:ext cx="7700400" cy="332399"/>
          </a:xfrm>
        </p:spPr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1314288"/>
            <a:ext cx="3780000" cy="233910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buNone/>
              <a:defRPr sz="1600" b="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podnaslov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20000" y="1872000"/>
            <a:ext cx="3780000" cy="2654280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4000" y="1314288"/>
            <a:ext cx="3780000" cy="233910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buNone/>
              <a:defRPr sz="1600" b="0">
                <a:solidFill>
                  <a:srgbClr val="606878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podnaslov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4000" y="1872000"/>
            <a:ext cx="3780000" cy="2654280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173670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576000"/>
            <a:ext cx="2592000" cy="276999"/>
          </a:xfrm>
        </p:spPr>
        <p:txBody>
          <a:bodyPr anchor="t" anchorCtr="0"/>
          <a:lstStyle>
            <a:lvl1pPr algn="l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56000" y="576000"/>
            <a:ext cx="4968000" cy="3960000"/>
          </a:xfrm>
        </p:spPr>
        <p:txBody>
          <a:bodyPr>
            <a:normAutofit/>
          </a:bodyPr>
          <a:lstStyle>
            <a:lvl1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0000" y="1275606"/>
            <a:ext cx="2592000" cy="3260394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183582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000" y="936000"/>
            <a:ext cx="2664000" cy="276999"/>
          </a:xfrm>
        </p:spPr>
        <p:txBody>
          <a:bodyPr anchor="t" anchorCtr="0"/>
          <a:lstStyle>
            <a:lvl1pPr algn="l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0000" y="936000"/>
            <a:ext cx="4896000" cy="3240000"/>
          </a:xfrm>
        </p:spPr>
        <p:txBody>
          <a:bodyPr/>
          <a:lstStyle>
            <a:lvl1pPr marL="0" indent="0" algn="l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hr-H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60000" y="1584000"/>
            <a:ext cx="2664000" cy="2592000"/>
          </a:xfrm>
        </p:spPr>
        <p:txBody>
          <a:bodyPr>
            <a:normAutofit/>
          </a:bodyPr>
          <a:lstStyle>
            <a:lvl1pPr marL="0" indent="0" algn="l">
              <a:buNone/>
              <a:defRPr sz="13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2555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1800" y="3816000"/>
            <a:ext cx="7700400" cy="276999"/>
          </a:xfrm>
        </p:spPr>
        <p:txBody>
          <a:bodyPr/>
          <a:lstStyle>
            <a:lvl1pPr algn="ctr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slike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4000" y="576000"/>
            <a:ext cx="4896000" cy="308438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1800" y="4164999"/>
            <a:ext cx="7700400" cy="360000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dirty="0"/>
              <a:t>Uredite opis slike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 algn="ctr"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8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1800" y="659001"/>
            <a:ext cx="7700400" cy="276999"/>
          </a:xfrm>
        </p:spPr>
        <p:txBody>
          <a:bodyPr/>
          <a:lstStyle>
            <a:lvl1pPr algn="ctr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slike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4000" y="1008000"/>
            <a:ext cx="4896000" cy="3057563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1800" y="4140000"/>
            <a:ext cx="7700400" cy="360000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slike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 algn="ctr"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16" y="4680619"/>
            <a:ext cx="1493006" cy="2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41167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39613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424000" y="0"/>
            <a:ext cx="720000" cy="360000"/>
          </a:xfrm>
          <a:prstGeom prst="rect">
            <a:avLst/>
          </a:prstGeom>
          <a:solidFill>
            <a:srgbClr val="D81820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altLang="sr-Latn-RS"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902373"/>
            <a:ext cx="7700962" cy="32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hr-HR" altLang="sr-Latn-RS" dirty="0"/>
              <a:t>Uredite naslov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8" y="0"/>
            <a:ext cx="7700962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rgbClr val="606878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Naziv sekcije/poglavlja ili prazno</a:t>
            </a:r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440000"/>
            <a:ext cx="7700962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r-HR" altLang="sr-Latn-RS" dirty="0"/>
              <a:t>Uredite </a:t>
            </a:r>
            <a:r>
              <a:rPr lang="hr-HR" altLang="sr-Latn-RS" dirty="0" err="1"/>
              <a:t>teks</a:t>
            </a:r>
            <a:r>
              <a:rPr lang="en-US" altLang="sr-Latn-RS" dirty="0"/>
              <a:t>t</a:t>
            </a:r>
          </a:p>
          <a:p>
            <a:pPr lvl="1"/>
            <a:r>
              <a:rPr lang="en-US" altLang="sr-Latn-RS" dirty="0"/>
              <a:t>Second level</a:t>
            </a:r>
          </a:p>
          <a:p>
            <a:pPr lvl="2"/>
            <a:r>
              <a:rPr lang="en-US" altLang="sr-Latn-RS" dirty="0"/>
              <a:t>Third level</a:t>
            </a:r>
          </a:p>
          <a:p>
            <a:pPr lvl="3"/>
            <a:r>
              <a:rPr lang="en-US" altLang="sr-Latn-RS" dirty="0"/>
              <a:t>Fourth level</a:t>
            </a:r>
          </a:p>
          <a:p>
            <a:pPr lvl="4"/>
            <a:r>
              <a:rPr lang="en-US" altLang="sr-Latn-RS" dirty="0"/>
              <a:t>Fifth level</a:t>
            </a:r>
            <a:endParaRPr lang="hr-HR" altLang="sr-Latn-RS" dirty="0"/>
          </a:p>
        </p:txBody>
      </p:sp>
      <p:pic>
        <p:nvPicPr>
          <p:cNvPr id="12" name="Slika 11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680619"/>
            <a:ext cx="1493006" cy="22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3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74" r:id="rId2"/>
    <p:sldLayoutId id="2147483673" r:id="rId3"/>
    <p:sldLayoutId id="2147483694" r:id="rId4"/>
    <p:sldLayoutId id="2147483693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200" b="0">
          <a:solidFill>
            <a:srgbClr val="C0311A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9pPr>
    </p:titleStyle>
    <p:bodyStyle>
      <a:lvl1pPr marL="0" indent="0" algn="l" rtl="0" eaLnBrk="1" fontAlgn="base" hangingPunct="1">
        <a:lnSpc>
          <a:spcPct val="114000"/>
        </a:lnSpc>
        <a:spcBef>
          <a:spcPts val="800"/>
        </a:spcBef>
        <a:spcAft>
          <a:spcPct val="0"/>
        </a:spcAft>
        <a:defRPr sz="1500">
          <a:solidFill>
            <a:schemeClr val="tx2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1pPr>
      <a:lvl2pPr marL="576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2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2pPr>
      <a:lvl3pPr marL="864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2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3pPr>
      <a:lvl4pPr marL="1152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2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4pPr>
      <a:lvl5pPr marL="1440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2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ctrTitle"/>
          </p:nvPr>
        </p:nvSpPr>
        <p:spPr>
          <a:xfrm>
            <a:off x="720957" y="2211651"/>
            <a:ext cx="7700962" cy="720197"/>
          </a:xfrm>
        </p:spPr>
        <p:txBody>
          <a:bodyPr/>
          <a:lstStyle/>
          <a:p>
            <a:r>
              <a:rPr lang="hr-HR" dirty="0"/>
              <a:t>Kako plima raste: Zaoštravanje monetarne politike i uvjeti financiranja</a:t>
            </a:r>
          </a:p>
        </p:txBody>
      </p:sp>
      <p:sp>
        <p:nvSpPr>
          <p:cNvPr id="14" name="Podnaslov 13"/>
          <p:cNvSpPr>
            <a:spLocks noGrp="1"/>
          </p:cNvSpPr>
          <p:nvPr>
            <p:ph type="subTitle" idx="1"/>
          </p:nvPr>
        </p:nvSpPr>
        <p:spPr>
          <a:xfrm>
            <a:off x="720957" y="3224835"/>
            <a:ext cx="7700962" cy="219291"/>
          </a:xfrm>
        </p:spPr>
        <p:txBody>
          <a:bodyPr/>
          <a:lstStyle/>
          <a:p>
            <a:r>
              <a:rPr lang="hr-HR" dirty="0"/>
              <a:t>Boris Vujčić, guverner HNB-a</a:t>
            </a:r>
          </a:p>
        </p:txBody>
      </p:sp>
      <p:sp>
        <p:nvSpPr>
          <p:cNvPr id="15" name="Rezervirano mjesto teksta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dirty="0"/>
              <a:t>27. rujan 2023.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B3C66777-559C-41C4-AEA7-7444B2570E23}" type="slidenum">
              <a:rPr lang="hr-HR">
                <a:solidFill>
                  <a:srgbClr val="FFFFFF"/>
                </a:solidFill>
                <a:latin typeface="Arial" panose="020B0604020202020204"/>
              </a:rPr>
              <a:pPr defTabSz="685783"/>
              <a:t>1</a:t>
            </a:fld>
            <a:endParaRPr lang="hr-HR">
              <a:solidFill>
                <a:srgbClr val="FFFFFF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6643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3276" y="283543"/>
            <a:ext cx="8279790" cy="643253"/>
          </a:xfrm>
        </p:spPr>
        <p:txBody>
          <a:bodyPr/>
          <a:lstStyle/>
          <a:p>
            <a:pPr algn="ctr"/>
            <a:r>
              <a:rPr lang="hr-HR" b="1" dirty="0" err="1"/>
              <a:t>ESB</a:t>
            </a:r>
            <a:r>
              <a:rPr lang="hr-HR" b="1" dirty="0"/>
              <a:t> je na povišenu inflaciju reagirao najbržim zaoštravanjem monetarne politike od početaka uvođenja eura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2</a:t>
            </a:fld>
            <a:endParaRPr lang="en-GB" dirty="0"/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8A2CB1FD-6341-4777-A4FE-92264666DA50}"/>
              </a:ext>
            </a:extLst>
          </p:cNvPr>
          <p:cNvSpPr/>
          <p:nvPr/>
        </p:nvSpPr>
        <p:spPr>
          <a:xfrm>
            <a:off x="4800601" y="1112055"/>
            <a:ext cx="38651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Ciklusi zaoštravanja monetarne politike </a:t>
            </a:r>
            <a:r>
              <a:rPr lang="hr-HR" sz="1100" b="1" kern="0" dirty="0" err="1">
                <a:solidFill>
                  <a:srgbClr val="4D4D4D"/>
                </a:solidFill>
              </a:rPr>
              <a:t>ESB</a:t>
            </a:r>
            <a:r>
              <a:rPr lang="hr-HR" sz="1100" b="1" kern="0" dirty="0">
                <a:solidFill>
                  <a:srgbClr val="4D4D4D"/>
                </a:solidFill>
              </a:rPr>
              <a:t>-a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3B4B7163-47D3-4EC7-8E92-A88F9DD18570}"/>
              </a:ext>
            </a:extLst>
          </p:cNvPr>
          <p:cNvSpPr txBox="1">
            <a:spLocks/>
          </p:cNvSpPr>
          <p:nvPr/>
        </p:nvSpPr>
        <p:spPr bwMode="auto">
          <a:xfrm>
            <a:off x="4800601" y="3957640"/>
            <a:ext cx="3285903" cy="37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Na osi X prikazan je broj mjeseci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Ključne kamatne stope odnose se na MRO, osim u posljednjem ciklusu (07/22-08/23) gdje je prikazan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DFR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; izračun HNB-a.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2" name="Rezervirano mjesto sadržaja 2">
            <a:extLst>
              <a:ext uri="{FF2B5EF4-FFF2-40B4-BE49-F238E27FC236}">
                <a16:creationId xmlns:a16="http://schemas.microsoft.com/office/drawing/2014/main" id="{22453C1F-4E2B-4EC8-B577-CC901325B5DB}"/>
              </a:ext>
            </a:extLst>
          </p:cNvPr>
          <p:cNvSpPr txBox="1">
            <a:spLocks/>
          </p:cNvSpPr>
          <p:nvPr/>
        </p:nvSpPr>
        <p:spPr bwMode="auto">
          <a:xfrm>
            <a:off x="720000" y="4005047"/>
            <a:ext cx="3567982" cy="19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izračun HNB-a.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EB42C3C5-9E81-4AF7-90DD-A734EC09F52F}"/>
              </a:ext>
            </a:extLst>
          </p:cNvPr>
          <p:cNvSpPr/>
          <p:nvPr/>
        </p:nvSpPr>
        <p:spPr>
          <a:xfrm>
            <a:off x="720000" y="1112055"/>
            <a:ext cx="38651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Ključne kamatne stope </a:t>
            </a:r>
            <a:r>
              <a:rPr lang="hr-HR" sz="1100" b="1" kern="0" dirty="0" err="1">
                <a:solidFill>
                  <a:srgbClr val="4D4D4D"/>
                </a:solidFill>
              </a:rPr>
              <a:t>ESB</a:t>
            </a:r>
            <a:r>
              <a:rPr lang="hr-HR" sz="1100" b="1" kern="0" dirty="0">
                <a:solidFill>
                  <a:srgbClr val="4D4D4D"/>
                </a:solidFill>
              </a:rPr>
              <a:t>-a i višak likvidnosti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8BA76F68-4779-4ADA-B5B6-8C359FD3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62" y="1384791"/>
            <a:ext cx="3879493" cy="2578468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A6346D0A-2F9E-4B1C-9F2B-DB045A8B0FD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84923" y="1385659"/>
            <a:ext cx="3880800" cy="25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1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13273" y="151090"/>
            <a:ext cx="7700962" cy="643253"/>
          </a:xfrm>
        </p:spPr>
        <p:txBody>
          <a:bodyPr/>
          <a:lstStyle/>
          <a:p>
            <a:pPr algn="ctr"/>
            <a:r>
              <a:rPr lang="hr-HR" b="1" dirty="0"/>
              <a:t>Transmisija monetarne politike na kamatne stope u </a:t>
            </a:r>
            <a:r>
              <a:rPr lang="hr-HR" b="1" dirty="0" err="1"/>
              <a:t>europodručju</a:t>
            </a:r>
            <a:r>
              <a:rPr lang="hr-HR" b="1" dirty="0"/>
              <a:t> je snažna...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3</a:t>
            </a:fld>
            <a:endParaRPr lang="en-GB" dirty="0"/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AE5C8AB-6460-403F-B133-EAACD189300F}"/>
              </a:ext>
            </a:extLst>
          </p:cNvPr>
          <p:cNvSpPr/>
          <p:nvPr/>
        </p:nvSpPr>
        <p:spPr>
          <a:xfrm>
            <a:off x="5177792" y="998897"/>
            <a:ext cx="30031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Prijenos ključnih kamatnih stopa na kamatne stope na kredite 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963063" y="4231334"/>
            <a:ext cx="3554730" cy="52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X os označava mjesece od početka podizanja ključnih kamatnih stopa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-a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izračun HNB-a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5495BC67-3FFF-458D-A531-93DD95F277AB}"/>
              </a:ext>
            </a:extLst>
          </p:cNvPr>
          <p:cNvSpPr txBox="1">
            <a:spLocks/>
          </p:cNvSpPr>
          <p:nvPr/>
        </p:nvSpPr>
        <p:spPr bwMode="auto">
          <a:xfrm>
            <a:off x="5177792" y="4231334"/>
            <a:ext cx="3554730" cy="52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X os označava mjesece od početka podizanja ključnih kamatnih stopa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-a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izračun HNB-a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8DC0D73C-417E-49DF-BB77-04B9B443A52C}"/>
              </a:ext>
            </a:extLst>
          </p:cNvPr>
          <p:cNvSpPr/>
          <p:nvPr/>
        </p:nvSpPr>
        <p:spPr>
          <a:xfrm>
            <a:off x="963063" y="996529"/>
            <a:ext cx="30031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Prijenos ključnih kamatnih stopa na kamatne stope na depozite 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6295BD6-3A79-4C89-8A4A-A829FAA2275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2813" y="1408934"/>
            <a:ext cx="2993395" cy="28224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EAC1A590-BE6F-404A-863A-9127C1EB08EA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77792" y="1408934"/>
            <a:ext cx="2993395" cy="28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18405" y="121522"/>
            <a:ext cx="8107190" cy="643253"/>
          </a:xfrm>
        </p:spPr>
        <p:txBody>
          <a:bodyPr/>
          <a:lstStyle/>
          <a:p>
            <a:pPr algn="ctr"/>
            <a:r>
              <a:rPr lang="hr-HR" b="1" dirty="0"/>
              <a:t>...međutim porast kamatnih stopa nije sasvim ujednačen među zemljama članicama 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4</a:t>
            </a:fld>
            <a:endParaRPr lang="en-GB" dirty="0"/>
          </a:p>
        </p:txBody>
      </p:sp>
      <p:sp>
        <p:nvSpPr>
          <p:cNvPr id="12" name="Rezervirano mjesto sadržaja 2">
            <a:extLst>
              <a:ext uri="{FF2B5EF4-FFF2-40B4-BE49-F238E27FC236}">
                <a16:creationId xmlns:a16="http://schemas.microsoft.com/office/drawing/2014/main" id="{F7E275E4-E268-4776-9267-5DA76E6BF02C}"/>
              </a:ext>
            </a:extLst>
          </p:cNvPr>
          <p:cNvSpPr txBox="1">
            <a:spLocks/>
          </p:cNvSpPr>
          <p:nvPr/>
        </p:nvSpPr>
        <p:spPr bwMode="auto">
          <a:xfrm>
            <a:off x="310859" y="4262444"/>
            <a:ext cx="280670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čiste nove poslove. Promjena kamatne stope odnosi se na razliku 07/2023 i 01/2022.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ADE6CE57-018F-49F1-9713-AB3E738643A9}"/>
              </a:ext>
            </a:extLst>
          </p:cNvPr>
          <p:cNvSpPr txBox="1">
            <a:spLocks/>
          </p:cNvSpPr>
          <p:nvPr/>
        </p:nvSpPr>
        <p:spPr bwMode="auto">
          <a:xfrm>
            <a:off x="3328367" y="4262443"/>
            <a:ext cx="27082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čiste nove poslove. Promjena kamatne stope odnosi se na razliku 07/2023 i 01/2022.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7DF2FCB7-7E7C-4098-9C30-9CE6F4152D4C}"/>
              </a:ext>
            </a:extLst>
          </p:cNvPr>
          <p:cNvSpPr txBox="1">
            <a:spLocks/>
          </p:cNvSpPr>
          <p:nvPr/>
        </p:nvSpPr>
        <p:spPr bwMode="auto">
          <a:xfrm>
            <a:off x="6191541" y="4262443"/>
            <a:ext cx="264160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čiste nove poslove. Prikazana je ponderirana kamatna stopa na potrošačke i ostale kredite isključujući revolving kredite, prekoračenja, potraživanja i kredite po kreditnim karticama. Promjena kamatne stope odnosi se na razliku 07/2023 i 01/2022.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E3C64C5-5555-450D-8809-4B40E31C8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60" y="1041172"/>
            <a:ext cx="8782740" cy="322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5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42146" y="296588"/>
            <a:ext cx="8459708" cy="643253"/>
          </a:xfrm>
        </p:spPr>
        <p:txBody>
          <a:bodyPr/>
          <a:lstStyle/>
          <a:p>
            <a:pPr algn="ctr"/>
            <a:r>
              <a:rPr lang="hr-HR" b="1" dirty="0"/>
              <a:t>Rast kamatnih stopa u Hrvatskoj slabiji je nego u drugim zemljama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5</a:t>
            </a:fld>
            <a:endParaRPr lang="en-GB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0F4A048-C02C-4002-A281-3D736D8AD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30" y="1524240"/>
            <a:ext cx="2912908" cy="253224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598318C-1D48-46E1-A35E-41755C6F2909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159219" y="1525684"/>
            <a:ext cx="2912400" cy="2530800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AD81543-BE16-4A8C-BCA3-69BC9865CB64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105873" y="1525684"/>
            <a:ext cx="2912400" cy="2530800"/>
          </a:xfrm>
          <a:prstGeom prst="rect">
            <a:avLst/>
          </a:prstGeom>
        </p:spPr>
      </p:pic>
      <p:sp>
        <p:nvSpPr>
          <p:cNvPr id="11" name="Rezervirano mjesto sadržaja 2">
            <a:extLst>
              <a:ext uri="{FF2B5EF4-FFF2-40B4-BE49-F238E27FC236}">
                <a16:creationId xmlns:a16="http://schemas.microsoft.com/office/drawing/2014/main" id="{1108F390-5E3A-4E2E-AAAD-E6B3891490D4}"/>
              </a:ext>
            </a:extLst>
          </p:cNvPr>
          <p:cNvSpPr txBox="1">
            <a:spLocks/>
          </p:cNvSpPr>
          <p:nvPr/>
        </p:nvSpPr>
        <p:spPr bwMode="auto">
          <a:xfrm>
            <a:off x="209051" y="4128691"/>
            <a:ext cx="8812736" cy="51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914400"/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Napomena: Na slici su prikazani indeksi prosječnih kamatnih stopa na stvarne nove poslove na razini zemalja </a:t>
            </a:r>
            <a:r>
              <a:rPr lang="hr-HR" sz="750" kern="0" dirty="0" err="1">
                <a:solidFill>
                  <a:schemeClr val="bg1">
                    <a:lumMod val="65000"/>
                  </a:schemeClr>
                </a:solidFill>
              </a:rPr>
              <a:t>europodručja</a:t>
            </a: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, čija je baza prosjek prvog tromjesečja 2022. godine, jer su se kamatne stope na tržištu novca počele povećavati već u ožujku zbog očekivanja da će </a:t>
            </a:r>
            <a:r>
              <a:rPr lang="hr-HR" sz="750" kern="0" dirty="0" err="1">
                <a:solidFill>
                  <a:schemeClr val="bg1">
                    <a:lumMod val="65000"/>
                  </a:schemeClr>
                </a:solidFill>
              </a:rPr>
              <a:t>ESB</a:t>
            </a: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 sredinom godine početi podizati ključne kamatne stope; raspon predstavlja minimalne i maksimalne kamatne stope u zemljama </a:t>
            </a:r>
            <a:r>
              <a:rPr lang="hr-HR" sz="750" kern="0" dirty="0" err="1">
                <a:solidFill>
                  <a:schemeClr val="bg1">
                    <a:lumMod val="65000"/>
                  </a:schemeClr>
                </a:solidFill>
              </a:rPr>
              <a:t>europodručja</a:t>
            </a: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. Izvor</a:t>
            </a:r>
            <a:r>
              <a:rPr lang="en-GB" sz="750" kern="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r-HR" sz="750" kern="0" dirty="0" err="1">
                <a:solidFill>
                  <a:schemeClr val="bg1">
                    <a:lumMod val="65000"/>
                  </a:schemeClr>
                </a:solidFill>
              </a:rPr>
              <a:t>ESB</a:t>
            </a: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, izračun HNB-a</a:t>
            </a:r>
            <a:endParaRPr lang="en-GB" sz="750" kern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64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1336" y="411444"/>
            <a:ext cx="7821327" cy="584775"/>
          </a:xfrm>
        </p:spPr>
        <p:txBody>
          <a:bodyPr/>
          <a:lstStyle/>
          <a:p>
            <a:pPr algn="ctr"/>
            <a:r>
              <a:rPr lang="hr-HR" sz="2000" b="1" dirty="0"/>
              <a:t>Kamatne stope na nove kredite poduzećima rastu brže nego na stambene kredite stanovništvu u svim zemljama </a:t>
            </a:r>
            <a:r>
              <a:rPr lang="hr-HR" sz="2000" b="1" dirty="0" err="1"/>
              <a:t>europodručja</a:t>
            </a:r>
            <a:r>
              <a:rPr lang="hr-HR" sz="2000" b="1" dirty="0"/>
              <a:t>...</a:t>
            </a:r>
            <a:endParaRPr lang="en-GB" sz="2000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6</a:t>
            </a:fld>
            <a:endParaRPr lang="en-GB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42313" y="1058043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Kamatne stope na kredite nefinancijskim poduzećima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AE5C8AB-6460-403F-B133-EAACD189300F}"/>
              </a:ext>
            </a:extLst>
          </p:cNvPr>
          <p:cNvSpPr/>
          <p:nvPr/>
        </p:nvSpPr>
        <p:spPr>
          <a:xfrm>
            <a:off x="5298542" y="1109090"/>
            <a:ext cx="30031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Kamatne stope na stambene kredite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797863" y="4193957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nove poslove do srpnja 2017., odnosno na čiste nove poslove nakon.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5156343" y="4209614"/>
            <a:ext cx="32676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nove poslove na stambene kredite do srpnja 2017., odnosno na čiste nove poslove nakon.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A20718B-577D-4EC6-9DD5-C5F65CDC9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13" y="1612224"/>
            <a:ext cx="3434458" cy="258173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AA31158E-EF18-4346-A45F-FD900C45A4DB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82914" y="1611830"/>
            <a:ext cx="3434400" cy="25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1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70171" y="148537"/>
            <a:ext cx="7699014" cy="643253"/>
          </a:xfrm>
        </p:spPr>
        <p:txBody>
          <a:bodyPr/>
          <a:lstStyle/>
          <a:p>
            <a:pPr algn="ctr"/>
            <a:r>
              <a:rPr lang="hr-HR" b="1" dirty="0"/>
              <a:t>... dok kamatne stope na postojeće kredite rastu sporije, a u nekim zemljama vrlo malo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7</a:t>
            </a:fld>
            <a:endParaRPr lang="en-GB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42313" y="1058043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Kamatne stope na kredite nefinancijskim poduzećima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AE5C8AB-6460-403F-B133-EAACD189300F}"/>
              </a:ext>
            </a:extLst>
          </p:cNvPr>
          <p:cNvSpPr/>
          <p:nvPr/>
        </p:nvSpPr>
        <p:spPr>
          <a:xfrm>
            <a:off x="5298542" y="1109090"/>
            <a:ext cx="30031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Kamatne stope na stambene kredite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842313" y="4193030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stanje ukupnih kredita poduzećima.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Izvori: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HNB.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5156343" y="4209614"/>
            <a:ext cx="32676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ukupno stanje stambenih kredita.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Izvori: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HNB.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0B42DFC4-6397-4013-9519-47C27E05A115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19678" y="1545207"/>
            <a:ext cx="3600000" cy="25200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25073D9A-8F65-4133-A06B-269C247745C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12000" y="1545207"/>
            <a:ext cx="360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70171" y="148537"/>
            <a:ext cx="7699014" cy="643253"/>
          </a:xfrm>
        </p:spPr>
        <p:txBody>
          <a:bodyPr/>
          <a:lstStyle/>
          <a:p>
            <a:pPr algn="ctr"/>
            <a:r>
              <a:rPr lang="hr-HR" b="1" dirty="0"/>
              <a:t>Rast kamatnih stopa na depozite također je sporiji kod stanovništva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8</a:t>
            </a:fld>
            <a:endParaRPr lang="en-GB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42313" y="1059456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Kamatne stope na oročene depozite poduzeća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AE5C8AB-6460-403F-B133-EAACD189300F}"/>
              </a:ext>
            </a:extLst>
          </p:cNvPr>
          <p:cNvSpPr/>
          <p:nvPr/>
        </p:nvSpPr>
        <p:spPr>
          <a:xfrm>
            <a:off x="5156343" y="1058043"/>
            <a:ext cx="3600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Kamatne stope na oročene depozite stanovništva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727837" y="4167631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ukupno stanje oročenih depozita poduzeća.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Izvori: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5156343" y="4167631"/>
            <a:ext cx="37212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Podaci se odnose na ukupno stanje oročenih depozita stanovništva.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Izvori: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CF5FFEC5-B104-463C-9C64-51540506A35E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2" y="1504036"/>
            <a:ext cx="3600000" cy="2520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70E587D-1E49-4B3D-8E9E-A05E03447D2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56343" y="1504036"/>
            <a:ext cx="360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2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4000" y="260615"/>
            <a:ext cx="8280000" cy="643253"/>
          </a:xfrm>
        </p:spPr>
        <p:txBody>
          <a:bodyPr/>
          <a:lstStyle/>
          <a:p>
            <a:pPr algn="ctr"/>
            <a:r>
              <a:rPr lang="hr-HR" b="1" dirty="0"/>
              <a:t>Kamatna razlika za postojeće kredite i depozite je u Hrvatskoj porasla razmjerno malo (poduzeća) ili ništa (stanovništvo)</a:t>
            </a:r>
            <a:endParaRPr lang="en-GB" b="1" dirty="0">
              <a:highlight>
                <a:srgbClr val="FFFF00"/>
              </a:highlight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9</a:t>
            </a:fld>
            <a:endParaRPr lang="en-GB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42313" y="1059456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Kamatna razlika za poduzeća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727837" y="4167631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Razlika kamatnih stopa na postojeće kredite i depozite.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Izvori: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1F416714-C5F7-4295-9E62-99C235F17F41}"/>
              </a:ext>
            </a:extLst>
          </p:cNvPr>
          <p:cNvSpPr/>
          <p:nvPr/>
        </p:nvSpPr>
        <p:spPr>
          <a:xfrm>
            <a:off x="5293454" y="1060038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Kamatna razlika za stanovništvo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5640B6E4-181E-4112-8EED-4CE7AC60EBA6}"/>
              </a:ext>
            </a:extLst>
          </p:cNvPr>
          <p:cNvSpPr txBox="1">
            <a:spLocks/>
          </p:cNvSpPr>
          <p:nvPr/>
        </p:nvSpPr>
        <p:spPr bwMode="auto">
          <a:xfrm>
            <a:off x="5293454" y="4167631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Napomena: Razlika kamatnih stopa na postojeće kredite i depozite. </a:t>
            </a:r>
          </a:p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Izvori: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43B66B4C-941F-4147-A29D-65A83BE352EC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27837" y="1438519"/>
            <a:ext cx="3600000" cy="252000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D6472939-6D40-421F-AB81-911CD40E569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271584" y="1438519"/>
            <a:ext cx="359847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91561" y="369431"/>
            <a:ext cx="8160877" cy="643253"/>
          </a:xfrm>
        </p:spPr>
        <p:txBody>
          <a:bodyPr/>
          <a:lstStyle/>
          <a:p>
            <a:pPr algn="ctr"/>
            <a:r>
              <a:rPr lang="hr-HR" b="1" dirty="0"/>
              <a:t>Posebno snažno rastu kamatne stope na kredite za investicije i </a:t>
            </a:r>
            <a:r>
              <a:rPr lang="hr-HR" b="1" dirty="0" err="1"/>
              <a:t>sindicirane</a:t>
            </a:r>
            <a:r>
              <a:rPr lang="hr-HR" b="1" dirty="0"/>
              <a:t> kredite te kredite velikim poduzećima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10</a:t>
            </a:fld>
            <a:endParaRPr lang="en-GB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22B5F62E-B909-463C-8773-079907B6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84" y="1643432"/>
            <a:ext cx="3188484" cy="2487384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id="{1338A25A-1785-48A5-9F4D-0F0FE2F277F1}"/>
              </a:ext>
            </a:extLst>
          </p:cNvPr>
          <p:cNvSpPr/>
          <p:nvPr/>
        </p:nvSpPr>
        <p:spPr>
          <a:xfrm>
            <a:off x="975084" y="1243112"/>
            <a:ext cx="30103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000" b="1" kern="0" dirty="0">
                <a:solidFill>
                  <a:srgbClr val="4D4D4D"/>
                </a:solidFill>
              </a:rPr>
              <a:t>Kamatne stope na prvi put ugovorene kredite poduzećima, po instrumentima</a:t>
            </a:r>
            <a:endParaRPr lang="en-GB" sz="1000" b="1" kern="0" dirty="0">
              <a:solidFill>
                <a:srgbClr val="4D4D4D"/>
              </a:solidFill>
            </a:endParaRPr>
          </a:p>
        </p:txBody>
      </p:sp>
      <p:sp>
        <p:nvSpPr>
          <p:cNvPr id="10" name="Rezervirano mjesto sadržaja 2">
            <a:extLst>
              <a:ext uri="{FF2B5EF4-FFF2-40B4-BE49-F238E27FC236}">
                <a16:creationId xmlns:a16="http://schemas.microsoft.com/office/drawing/2014/main" id="{D22E6195-39A8-4C37-A9E7-990367DDE2F0}"/>
              </a:ext>
            </a:extLst>
          </p:cNvPr>
          <p:cNvSpPr txBox="1">
            <a:spLocks/>
          </p:cNvSpPr>
          <p:nvPr/>
        </p:nvSpPr>
        <p:spPr bwMode="auto">
          <a:xfrm>
            <a:off x="1058038" y="4130816"/>
            <a:ext cx="3022572" cy="51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914400"/>
            <a:r>
              <a:rPr lang="hr-HR" sz="600" kern="0" dirty="0">
                <a:solidFill>
                  <a:schemeClr val="bg1">
                    <a:lumMod val="65000"/>
                  </a:schemeClr>
                </a:solidFill>
              </a:rPr>
              <a:t>Napomena: Podaci do prosinca 2022. odnose se na kredite odnosno depozite u kunama i valutama indeksiranima uz kunu te eurima i valutama indeksiranima uz euro, a od siječnja 2023. na kredite i depozite u eurima i valutama indeksiranima uz euro.</a:t>
            </a:r>
          </a:p>
          <a:p>
            <a:pPr algn="just" defTabSz="914400"/>
            <a:r>
              <a:rPr lang="hr-HR" sz="60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600" kern="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r-HR" sz="600" kern="0" dirty="0">
                <a:solidFill>
                  <a:schemeClr val="bg1">
                    <a:lumMod val="65000"/>
                  </a:schemeClr>
                </a:solidFill>
              </a:rPr>
              <a:t>HNB</a:t>
            </a:r>
            <a:endParaRPr lang="en-GB" sz="600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Rezervirano mjesto sadržaja 2">
            <a:extLst>
              <a:ext uri="{FF2B5EF4-FFF2-40B4-BE49-F238E27FC236}">
                <a16:creationId xmlns:a16="http://schemas.microsoft.com/office/drawing/2014/main" id="{15EF5D51-7552-46F3-A3A8-46BB83A948F2}"/>
              </a:ext>
            </a:extLst>
          </p:cNvPr>
          <p:cNvSpPr txBox="1">
            <a:spLocks/>
          </p:cNvSpPr>
          <p:nvPr/>
        </p:nvSpPr>
        <p:spPr bwMode="auto">
          <a:xfrm>
            <a:off x="5063390" y="4130816"/>
            <a:ext cx="3022572" cy="51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914400"/>
            <a:r>
              <a:rPr lang="hr-HR" sz="600" kern="0" dirty="0">
                <a:solidFill>
                  <a:schemeClr val="bg1">
                    <a:lumMod val="65000"/>
                  </a:schemeClr>
                </a:solidFill>
              </a:rPr>
              <a:t>Napomena: Podaci do prosinca 2022. odnose se na kredite odnosno depozite u kunama i valutama indeksiranima uz kunu te eurima i valutama indeksiranima uz euro, a od siječnja 2023. na kredite i depozite u eurima i valutama indeksiranima uz euro.</a:t>
            </a:r>
          </a:p>
          <a:p>
            <a:pPr algn="just" defTabSz="914400"/>
            <a:r>
              <a:rPr lang="hr-HR" sz="60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600" kern="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r-HR" sz="600" kern="0" dirty="0">
                <a:solidFill>
                  <a:schemeClr val="bg1">
                    <a:lumMod val="65000"/>
                  </a:schemeClr>
                </a:solidFill>
              </a:rPr>
              <a:t>HNB</a:t>
            </a:r>
            <a:endParaRPr lang="en-GB" sz="600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1B5B692-7F19-49E9-8C2E-425D17117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434" y="1643432"/>
            <a:ext cx="3188484" cy="2487384"/>
          </a:xfrm>
          <a:prstGeom prst="rect">
            <a:avLst/>
          </a:prstGeom>
        </p:spPr>
      </p:pic>
      <p:sp>
        <p:nvSpPr>
          <p:cNvPr id="14" name="Pravokutnik 13">
            <a:extLst>
              <a:ext uri="{FF2B5EF4-FFF2-40B4-BE49-F238E27FC236}">
                <a16:creationId xmlns:a16="http://schemas.microsoft.com/office/drawing/2014/main" id="{9F16DE9D-EB6A-4CB8-88BF-8430AB888E3E}"/>
              </a:ext>
            </a:extLst>
          </p:cNvPr>
          <p:cNvSpPr/>
          <p:nvPr/>
        </p:nvSpPr>
        <p:spPr>
          <a:xfrm>
            <a:off x="5277614" y="1244593"/>
            <a:ext cx="30103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000" b="1" kern="0" dirty="0">
                <a:solidFill>
                  <a:srgbClr val="4D4D4D"/>
                </a:solidFill>
              </a:rPr>
              <a:t>Kamatne stope na prvi put ugovorene kredite poduzećima, po veličini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endParaRPr lang="en-GB" sz="1000" b="1" kern="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66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443" y="281419"/>
            <a:ext cx="8204113" cy="643253"/>
          </a:xfrm>
        </p:spPr>
        <p:txBody>
          <a:bodyPr/>
          <a:lstStyle/>
          <a:p>
            <a:pPr algn="ctr"/>
            <a:r>
              <a:rPr lang="hr-HR" b="1" dirty="0"/>
              <a:t> Unutar pojedinih instrumenata za poduzetnike među hrvatskim bankama postoji velika disperzija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11</a:t>
            </a:fld>
            <a:endParaRPr lang="en-GB"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6D98A988-5B3D-4764-8DC2-81BCD3EBB36C}"/>
              </a:ext>
            </a:extLst>
          </p:cNvPr>
          <p:cNvSpPr/>
          <p:nvPr/>
        </p:nvSpPr>
        <p:spPr>
          <a:xfrm>
            <a:off x="1523004" y="1037392"/>
            <a:ext cx="1032325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Udjeli u </a:t>
            </a:r>
            <a:r>
              <a:rPr lang="hr-HR" sz="1100" b="1" kern="0" dirty="0" err="1">
                <a:solidFill>
                  <a:srgbClr val="4D4D4D"/>
                </a:solidFill>
              </a:rPr>
              <a:t>sindiciranim</a:t>
            </a:r>
            <a:r>
              <a:rPr lang="hr-HR" sz="1100" b="1" kern="0" dirty="0">
                <a:solidFill>
                  <a:srgbClr val="4D4D4D"/>
                </a:solidFill>
              </a:rPr>
              <a:t> kreditima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4AEB4929-FAC3-4C5C-A944-E3426197AE13}"/>
              </a:ext>
            </a:extLst>
          </p:cNvPr>
          <p:cNvSpPr txBox="1">
            <a:spLocks/>
          </p:cNvSpPr>
          <p:nvPr/>
        </p:nvSpPr>
        <p:spPr bwMode="auto">
          <a:xfrm>
            <a:off x="1745711" y="4146890"/>
            <a:ext cx="5624131" cy="1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Napomena: od siječnja 2022. do srpnja 2023., odnosno prvi mjesec prije kad postoje podaci; vodoravnim crtama prikazane su minimalne i maksimalne vrijednosti, vrijednosti za 25. percentil, medijan i 75. percentil te križićima prosječne vrijednosti</a:t>
            </a:r>
          </a:p>
          <a:p>
            <a:pPr defTabSz="914400"/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HNB</a:t>
            </a:r>
            <a:endParaRPr lang="en-GB" sz="700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01E10941-0737-497F-A9E3-D4E16E20F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15"/>
          <a:stretch/>
        </p:blipFill>
        <p:spPr>
          <a:xfrm>
            <a:off x="2805608" y="1577575"/>
            <a:ext cx="1274174" cy="25489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4A81513-74B9-4E3C-A956-79128EB4B6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13"/>
          <a:stretch/>
        </p:blipFill>
        <p:spPr>
          <a:xfrm>
            <a:off x="4571909" y="1589787"/>
            <a:ext cx="1371719" cy="2536712"/>
          </a:xfrm>
          <a:prstGeom prst="rect">
            <a:avLst/>
          </a:prstGeom>
        </p:spPr>
      </p:pic>
      <p:sp>
        <p:nvSpPr>
          <p:cNvPr id="14" name="Pravokutnik 13">
            <a:extLst>
              <a:ext uri="{FF2B5EF4-FFF2-40B4-BE49-F238E27FC236}">
                <a16:creationId xmlns:a16="http://schemas.microsoft.com/office/drawing/2014/main" id="{2D9BE2D1-4E03-4300-90E2-417B23943319}"/>
              </a:ext>
            </a:extLst>
          </p:cNvPr>
          <p:cNvSpPr/>
          <p:nvPr/>
        </p:nvSpPr>
        <p:spPr>
          <a:xfrm>
            <a:off x="2926532" y="1069238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za obrtna sredstva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D52DB53A-C586-4DD9-81E7-D6D9AF5A20EB}"/>
              </a:ext>
            </a:extLst>
          </p:cNvPr>
          <p:cNvSpPr/>
          <p:nvPr/>
        </p:nvSpPr>
        <p:spPr>
          <a:xfrm>
            <a:off x="4692141" y="1136719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za investicije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endParaRPr lang="en-GB" sz="1100" b="1" kern="0" dirty="0">
              <a:solidFill>
                <a:srgbClr val="4D4D4D"/>
              </a:solidFill>
            </a:endParaRP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24C0C7BB-83AB-4277-B299-C3D51F61B7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790"/>
          <a:stretch/>
        </p:blipFill>
        <p:spPr>
          <a:xfrm>
            <a:off x="1404413" y="1556340"/>
            <a:ext cx="1280271" cy="2549768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22ED180C-B02D-4267-8497-38C12E6C8C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541"/>
          <a:stretch/>
        </p:blipFill>
        <p:spPr>
          <a:xfrm>
            <a:off x="6095669" y="1559494"/>
            <a:ext cx="1274174" cy="2567039"/>
          </a:xfrm>
          <a:prstGeom prst="rect">
            <a:avLst/>
          </a:prstGeom>
        </p:spPr>
      </p:pic>
      <p:sp>
        <p:nvSpPr>
          <p:cNvPr id="18" name="Pravokutnik 17">
            <a:extLst>
              <a:ext uri="{FF2B5EF4-FFF2-40B4-BE49-F238E27FC236}">
                <a16:creationId xmlns:a16="http://schemas.microsoft.com/office/drawing/2014/main" id="{AAC22A2A-342B-4604-A22E-C56A13B7E906}"/>
              </a:ext>
            </a:extLst>
          </p:cNvPr>
          <p:cNvSpPr/>
          <p:nvPr/>
        </p:nvSpPr>
        <p:spPr>
          <a:xfrm>
            <a:off x="6216593" y="1136719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 err="1">
                <a:solidFill>
                  <a:srgbClr val="4D4D4D"/>
                </a:solidFill>
              </a:rPr>
              <a:t>Faktoring</a:t>
            </a:r>
            <a:endParaRPr lang="hr-HR" sz="1100" b="1" kern="0" dirty="0">
              <a:solidFill>
                <a:srgbClr val="4D4D4D"/>
              </a:solidFill>
            </a:endParaRP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endParaRPr lang="en-GB" sz="1100" b="1" kern="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20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3506" y="156880"/>
            <a:ext cx="7700962" cy="584775"/>
          </a:xfrm>
        </p:spPr>
        <p:txBody>
          <a:bodyPr/>
          <a:lstStyle/>
          <a:p>
            <a:pPr algn="ctr"/>
            <a:r>
              <a:rPr lang="hr-HR" sz="2000" b="1" dirty="0"/>
              <a:t>... kao i za </a:t>
            </a:r>
            <a:r>
              <a:rPr lang="hr-HR" sz="2000" b="1" dirty="0" smtClean="0"/>
              <a:t>kredite poduzećima, no bez znatne disperzije obzirom na veličinu</a:t>
            </a:r>
            <a:endParaRPr lang="en-GB" sz="2000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12</a:t>
            </a:fld>
            <a:endParaRPr lang="en-GB"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6D98A988-5B3D-4764-8DC2-81BCD3EBB36C}"/>
              </a:ext>
            </a:extLst>
          </p:cNvPr>
          <p:cNvSpPr/>
          <p:nvPr/>
        </p:nvSpPr>
        <p:spPr>
          <a:xfrm>
            <a:off x="1527219" y="1136717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Mikro poduzeća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4AEB4929-FAC3-4C5C-A944-E3426197AE13}"/>
              </a:ext>
            </a:extLst>
          </p:cNvPr>
          <p:cNvSpPr txBox="1">
            <a:spLocks/>
          </p:cNvSpPr>
          <p:nvPr/>
        </p:nvSpPr>
        <p:spPr bwMode="auto">
          <a:xfrm>
            <a:off x="1745711" y="4146890"/>
            <a:ext cx="5624131" cy="1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Napomena: Napomena: od siječnja 2022. do srpnja 2023., odnosno prvi mjesec prije kad postoje podaci; vodoravnim crtama prikazane su minimalne i maksimalne vrijednosti, vrijednosti za 25. percentil, medijan i 75. percentil te križićima prosječne vrijednosti</a:t>
            </a:r>
          </a:p>
          <a:p>
            <a:pPr defTabSz="914400"/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HNB</a:t>
            </a:r>
            <a:endParaRPr lang="en-GB" sz="700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2D9BE2D1-4E03-4300-90E2-417B23943319}"/>
              </a:ext>
            </a:extLst>
          </p:cNvPr>
          <p:cNvSpPr/>
          <p:nvPr/>
        </p:nvSpPr>
        <p:spPr>
          <a:xfrm>
            <a:off x="2926532" y="1136718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Mala poduzeća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D52DB53A-C586-4DD9-81E7-D6D9AF5A20EB}"/>
              </a:ext>
            </a:extLst>
          </p:cNvPr>
          <p:cNvSpPr/>
          <p:nvPr/>
        </p:nvSpPr>
        <p:spPr>
          <a:xfrm>
            <a:off x="4692141" y="1136719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Srednja poduzeća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AAC22A2A-342B-4604-A22E-C56A13B7E906}"/>
              </a:ext>
            </a:extLst>
          </p:cNvPr>
          <p:cNvSpPr/>
          <p:nvPr/>
        </p:nvSpPr>
        <p:spPr>
          <a:xfrm>
            <a:off x="6216593" y="1136718"/>
            <a:ext cx="1032325" cy="5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Velika poduzeća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endParaRPr lang="en-GB" sz="1100" b="1" kern="0" dirty="0">
              <a:solidFill>
                <a:srgbClr val="4D4D4D"/>
              </a:solidFill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F0AEF4A-2C6E-49F0-AF0D-92A9E4E11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37"/>
          <a:stretch/>
        </p:blipFill>
        <p:spPr>
          <a:xfrm>
            <a:off x="2799511" y="1605215"/>
            <a:ext cx="1280271" cy="249492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047F8440-2812-4759-96DD-DE9EA95300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952"/>
          <a:stretch/>
        </p:blipFill>
        <p:spPr>
          <a:xfrm>
            <a:off x="4493987" y="1574053"/>
            <a:ext cx="1371719" cy="254167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CC63E0C-A39E-485B-AC5E-886F8FAF59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25"/>
          <a:stretch/>
        </p:blipFill>
        <p:spPr>
          <a:xfrm>
            <a:off x="1380025" y="1605215"/>
            <a:ext cx="1298561" cy="254167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073820C-F8B3-4758-A37B-6D0B253E51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415"/>
          <a:stretch/>
        </p:blipFill>
        <p:spPr>
          <a:xfrm>
            <a:off x="6063860" y="1574051"/>
            <a:ext cx="1274174" cy="254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8222" y="360000"/>
            <a:ext cx="8500200" cy="643253"/>
          </a:xfrm>
        </p:spPr>
        <p:txBody>
          <a:bodyPr/>
          <a:lstStyle/>
          <a:p>
            <a:pPr algn="ctr"/>
            <a:r>
              <a:rPr lang="hr-HR" b="1" dirty="0"/>
              <a:t>U </a:t>
            </a:r>
            <a:r>
              <a:rPr lang="hr-HR" b="1" dirty="0" err="1"/>
              <a:t>EA</a:t>
            </a:r>
            <a:r>
              <a:rPr lang="hr-HR" b="1" dirty="0"/>
              <a:t> se kao reakcija na rast kamatnih stopa, potražnja za kreditima se smanjila, a banke su počele zaoštravati standarde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13</a:t>
            </a:fld>
            <a:endParaRPr lang="en-GB" dirty="0"/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4AEB4929-FAC3-4C5C-A944-E3426197AE13}"/>
              </a:ext>
            </a:extLst>
          </p:cNvPr>
          <p:cNvSpPr txBox="1">
            <a:spLocks/>
          </p:cNvSpPr>
          <p:nvPr/>
        </p:nvSpPr>
        <p:spPr bwMode="auto">
          <a:xfrm>
            <a:off x="1108294" y="4312541"/>
            <a:ext cx="3257550" cy="1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: E</a:t>
            </a:r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B (</a:t>
            </a:r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Anketa o kreditnoj aktivnosti banaka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24C9786A-2383-400C-B8EF-DC45DFA0EF9F}"/>
              </a:ext>
            </a:extLst>
          </p:cNvPr>
          <p:cNvSpPr/>
          <p:nvPr/>
        </p:nvSpPr>
        <p:spPr>
          <a:xfrm>
            <a:off x="4961316" y="1068411"/>
            <a:ext cx="3664800" cy="38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Kreditni standardi,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doprinos činitelja, poduzeća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98B331AF-8A74-4F27-9ED8-F69E1EB4CC85}"/>
              </a:ext>
            </a:extLst>
          </p:cNvPr>
          <p:cNvSpPr/>
          <p:nvPr/>
        </p:nvSpPr>
        <p:spPr>
          <a:xfrm>
            <a:off x="985884" y="1068411"/>
            <a:ext cx="3664800" cy="38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Kreditna potražnja,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doprinos činitelja, poduzeća 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sp>
        <p:nvSpPr>
          <p:cNvPr id="16" name="Rezervirano mjesto sadržaja 2">
            <a:extLst>
              <a:ext uri="{FF2B5EF4-FFF2-40B4-BE49-F238E27FC236}">
                <a16:creationId xmlns:a16="http://schemas.microsoft.com/office/drawing/2014/main" id="{CF0D696C-8A93-4A29-BB36-E5140EE0F099}"/>
              </a:ext>
            </a:extLst>
          </p:cNvPr>
          <p:cNvSpPr txBox="1">
            <a:spLocks/>
          </p:cNvSpPr>
          <p:nvPr/>
        </p:nvSpPr>
        <p:spPr bwMode="auto">
          <a:xfrm>
            <a:off x="5057934" y="4322379"/>
            <a:ext cx="3257550" cy="19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: E</a:t>
            </a:r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B (</a:t>
            </a:r>
            <a:r>
              <a:rPr lang="hr-HR" sz="700" kern="0" dirty="0">
                <a:solidFill>
                  <a:schemeClr val="bg1">
                    <a:lumMod val="65000"/>
                  </a:schemeClr>
                </a:solidFill>
              </a:rPr>
              <a:t>Anketa o kreditnoj aktivnosti banaka</a:t>
            </a:r>
            <a:r>
              <a:rPr lang="en-GB" sz="700" kern="0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6DD84316-91F7-4383-9AE8-7139644F0526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85884" y="1457351"/>
            <a:ext cx="3196800" cy="2826000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8D726820-A134-4593-B561-42136C144A91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961316" y="1457351"/>
            <a:ext cx="3196800" cy="2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6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1519" y="268081"/>
            <a:ext cx="7700962" cy="643253"/>
          </a:xfrm>
        </p:spPr>
        <p:txBody>
          <a:bodyPr/>
          <a:lstStyle/>
          <a:p>
            <a:pPr algn="ctr"/>
            <a:r>
              <a:rPr lang="hr-HR" b="1" dirty="0" smtClean="0"/>
              <a:t>U </a:t>
            </a:r>
            <a:r>
              <a:rPr lang="hr-HR" b="1" dirty="0"/>
              <a:t>Hrvatskoj se </a:t>
            </a:r>
            <a:r>
              <a:rPr lang="hr-HR" b="1" dirty="0" smtClean="0"/>
              <a:t>znatno manje smanjila </a:t>
            </a:r>
            <a:r>
              <a:rPr lang="hr-HR" b="1" dirty="0"/>
              <a:t>potražnja za kreditima, </a:t>
            </a:r>
            <a:r>
              <a:rPr lang="hr-HR" b="1" dirty="0" smtClean="0"/>
              <a:t>iako su </a:t>
            </a:r>
            <a:r>
              <a:rPr lang="hr-HR" b="1" dirty="0"/>
              <a:t>kreditni </a:t>
            </a:r>
            <a:r>
              <a:rPr lang="hr-HR" b="1" dirty="0" smtClean="0"/>
              <a:t>standardi </a:t>
            </a:r>
            <a:r>
              <a:rPr lang="hr-HR" b="1" dirty="0"/>
              <a:t>zaoštreni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14</a:t>
            </a:fld>
            <a:endParaRPr lang="en-GB"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6D98A988-5B3D-4764-8DC2-81BCD3EBB36C}"/>
              </a:ext>
            </a:extLst>
          </p:cNvPr>
          <p:cNvSpPr/>
          <p:nvPr/>
        </p:nvSpPr>
        <p:spPr>
          <a:xfrm>
            <a:off x="5170687" y="1019241"/>
            <a:ext cx="3664800" cy="38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Kreditni standardi,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doprinos činitelja, poduzeća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4AEB4929-FAC3-4C5C-A944-E3426197AE13}"/>
              </a:ext>
            </a:extLst>
          </p:cNvPr>
          <p:cNvSpPr txBox="1">
            <a:spLocks/>
          </p:cNvSpPr>
          <p:nvPr/>
        </p:nvSpPr>
        <p:spPr bwMode="auto">
          <a:xfrm>
            <a:off x="5269747" y="4198352"/>
            <a:ext cx="3257550" cy="28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hr-HR" sz="750" dirty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Izvor</a:t>
            </a:r>
            <a:r>
              <a:rPr lang="en-GB" sz="750" dirty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: </a:t>
            </a:r>
            <a:r>
              <a:rPr lang="hr-HR" sz="750" dirty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HNB</a:t>
            </a:r>
            <a:endParaRPr lang="en-GB" sz="750" dirty="0">
              <a:solidFill>
                <a:schemeClr val="bg1">
                  <a:lumMod val="6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A66409C0-AAE4-4FC4-A179-4D4DF9735121}"/>
              </a:ext>
            </a:extLst>
          </p:cNvPr>
          <p:cNvSpPr txBox="1">
            <a:spLocks/>
          </p:cNvSpPr>
          <p:nvPr/>
        </p:nvSpPr>
        <p:spPr bwMode="auto">
          <a:xfrm>
            <a:off x="1014985" y="4177376"/>
            <a:ext cx="3139865" cy="32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</a:t>
            </a:r>
            <a:r>
              <a:rPr lang="en-GB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: </a:t>
            </a:r>
            <a:r>
              <a:rPr lang="hr-HR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HNB</a:t>
            </a:r>
            <a:endParaRPr lang="en-GB" sz="75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36C3B4C6-3DBE-4105-BB52-56C34817B512}"/>
              </a:ext>
            </a:extLst>
          </p:cNvPr>
          <p:cNvSpPr/>
          <p:nvPr/>
        </p:nvSpPr>
        <p:spPr>
          <a:xfrm>
            <a:off x="1014985" y="1007646"/>
            <a:ext cx="3664800" cy="38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Kreditna potražnja,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doprinos činitelja, poduzeća 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CDDD292-D51E-4225-AFFB-B7454163F4E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70687" y="1424466"/>
            <a:ext cx="3006000" cy="27576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8113F84-C792-47F7-9B18-E8F34DF82C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5" y="1408181"/>
            <a:ext cx="3006000" cy="27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5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15</a:t>
            </a:fld>
            <a:endParaRPr lang="en-GB" dirty="0"/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978083" y="4104204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izračun HNB-a.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4666718" y="4133007"/>
            <a:ext cx="32676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, izračun HNB-a.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5EC44998-56F1-4EC2-8F4C-85337108960B}"/>
              </a:ext>
            </a:extLst>
          </p:cNvPr>
          <p:cNvSpPr/>
          <p:nvPr/>
        </p:nvSpPr>
        <p:spPr>
          <a:xfrm>
            <a:off x="4666718" y="1024834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stanovništvu,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moment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D75F7E2C-E4EF-485D-A7C6-6BDC85027B97}"/>
              </a:ext>
            </a:extLst>
          </p:cNvPr>
          <p:cNvSpPr/>
          <p:nvPr/>
        </p:nvSpPr>
        <p:spPr>
          <a:xfrm>
            <a:off x="1151505" y="1051458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poduzećima,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moment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sp>
        <p:nvSpPr>
          <p:cNvPr id="9" name="Naslov 1">
            <a:extLst>
              <a:ext uri="{FF2B5EF4-FFF2-40B4-BE49-F238E27FC236}">
                <a16:creationId xmlns:a16="http://schemas.microsoft.com/office/drawing/2014/main" id="{62198830-F579-4AC4-B878-83394056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25" y="299361"/>
            <a:ext cx="7857475" cy="701731"/>
          </a:xfrm>
        </p:spPr>
        <p:txBody>
          <a:bodyPr/>
          <a:lstStyle/>
          <a:p>
            <a:pPr algn="ctr"/>
            <a:r>
              <a:rPr lang="hr-HR" sz="2400" b="1" dirty="0"/>
              <a:t>Kreditna aktivnost je prigušena – u Hrvatskoj su </a:t>
            </a:r>
            <a:r>
              <a:rPr lang="hr-HR" sz="2400" b="1" dirty="0" err="1"/>
              <a:t>APN</a:t>
            </a:r>
            <a:r>
              <a:rPr lang="hr-HR" sz="2400" b="1" dirty="0"/>
              <a:t> i potrošački optimizam pogurali kredite stanovništvu</a:t>
            </a:r>
            <a:endParaRPr lang="en-GB" b="1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2524CE78-8DB9-4092-ADCF-284104A6863E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8083" y="1436407"/>
            <a:ext cx="3499200" cy="26496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1E31D33-5310-40DB-9FBF-8712E3FC174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66718" y="1436407"/>
            <a:ext cx="3499200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9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8402" y="440577"/>
            <a:ext cx="7857475" cy="350865"/>
          </a:xfrm>
        </p:spPr>
        <p:txBody>
          <a:bodyPr/>
          <a:lstStyle/>
          <a:p>
            <a:pPr algn="ctr"/>
            <a:r>
              <a:rPr lang="hr-HR" sz="2400" b="1" dirty="0"/>
              <a:t>Godišnji rast kredita </a:t>
            </a:r>
            <a:r>
              <a:rPr lang="hr-HR" sz="2400" b="1" dirty="0" smtClean="0"/>
              <a:t>usporava</a:t>
            </a:r>
            <a:endParaRPr lang="en-GB" sz="2400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16</a:t>
            </a:fld>
            <a:endParaRPr lang="en-GB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912338" y="1066223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poduzećima,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godišnje stope rasta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912338" y="4112847"/>
            <a:ext cx="355473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4738220" y="4112847"/>
            <a:ext cx="32676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Izvor: </a:t>
            </a:r>
            <a:r>
              <a:rPr lang="hr-HR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ESB</a:t>
            </a:r>
            <a:r>
              <a:rPr lang="hr-HR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C6CB47F-50B6-4EA8-A501-4FC11C7668B7}"/>
              </a:ext>
            </a:extLst>
          </p:cNvPr>
          <p:cNvSpPr/>
          <p:nvPr/>
        </p:nvSpPr>
        <p:spPr>
          <a:xfrm>
            <a:off x="4709160" y="1066223"/>
            <a:ext cx="33257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stanovništvu,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900" kern="0" dirty="0">
                <a:solidFill>
                  <a:srgbClr val="4D4D4D"/>
                </a:solidFill>
              </a:rPr>
              <a:t>godišnje stope rasta</a:t>
            </a:r>
            <a:endParaRPr lang="en-GB" sz="900" kern="0" dirty="0">
              <a:solidFill>
                <a:srgbClr val="4D4D4D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B8ACA70-2EE1-4BB8-8B0D-102B8403EC4E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2338" y="1463247"/>
            <a:ext cx="3499200" cy="26496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344098AF-C1CE-4585-A7EA-167ED139DA85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463247"/>
            <a:ext cx="3499200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2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72" y="286277"/>
            <a:ext cx="7700962" cy="701731"/>
          </a:xfrm>
        </p:spPr>
        <p:txBody>
          <a:bodyPr/>
          <a:lstStyle/>
          <a:p>
            <a:pPr algn="ctr"/>
            <a:r>
              <a:rPr lang="hr-HR" sz="2400" b="1" dirty="0"/>
              <a:t>Osobito usporilo kreditiranje velikih poduzeća za obrtna sredstva</a:t>
            </a:r>
            <a:endParaRPr lang="en-GB" sz="2400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en-GB" smtClean="0"/>
              <a:t>17</a:t>
            </a:fld>
            <a:endParaRPr lang="en-GB" dirty="0"/>
          </a:p>
        </p:txBody>
      </p:sp>
      <p:sp>
        <p:nvSpPr>
          <p:cNvPr id="15" name="Rezervirano mjesto sadržaja 2">
            <a:extLst>
              <a:ext uri="{FF2B5EF4-FFF2-40B4-BE49-F238E27FC236}">
                <a16:creationId xmlns:a16="http://schemas.microsoft.com/office/drawing/2014/main" id="{4AEB4929-FAC3-4C5C-A944-E3426197AE13}"/>
              </a:ext>
            </a:extLst>
          </p:cNvPr>
          <p:cNvSpPr txBox="1">
            <a:spLocks/>
          </p:cNvSpPr>
          <p:nvPr/>
        </p:nvSpPr>
        <p:spPr bwMode="auto">
          <a:xfrm>
            <a:off x="995246" y="4010592"/>
            <a:ext cx="3402285" cy="26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Napomena: Krediti za investicije se odnose na kredite za investicije u širem smislu. Obuhvaćaju kredite za investicije u užem smislu, kredite za turizam, građevinarstvo, poljoprivredu i </a:t>
            </a:r>
            <a:r>
              <a:rPr lang="hr-HR" sz="750" kern="0" dirty="0" err="1">
                <a:solidFill>
                  <a:schemeClr val="bg1">
                    <a:lumMod val="65000"/>
                  </a:schemeClr>
                </a:solidFill>
              </a:rPr>
              <a:t>sindicirane</a:t>
            </a: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 kredite.</a:t>
            </a:r>
            <a:b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Izvor</a:t>
            </a:r>
            <a:r>
              <a:rPr lang="en-GB" sz="750" kern="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r-HR" sz="750" kern="0" dirty="0">
                <a:solidFill>
                  <a:schemeClr val="bg1">
                    <a:lumMod val="65000"/>
                  </a:schemeClr>
                </a:solidFill>
              </a:rPr>
              <a:t>HNB</a:t>
            </a:r>
            <a:endParaRPr lang="en-GB" sz="750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A66409C0-AAE4-4FC4-A179-4D4DF9735121}"/>
              </a:ext>
            </a:extLst>
          </p:cNvPr>
          <p:cNvSpPr txBox="1">
            <a:spLocks/>
          </p:cNvSpPr>
          <p:nvPr/>
        </p:nvSpPr>
        <p:spPr bwMode="auto">
          <a:xfrm>
            <a:off x="4696353" y="3978264"/>
            <a:ext cx="3354040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r>
              <a:rPr lang="en-GB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</a:t>
            </a:r>
            <a:r>
              <a:rPr lang="hr-HR" sz="75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apomena</a:t>
            </a:r>
            <a:r>
              <a:rPr lang="en-GB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: </a:t>
            </a:r>
            <a:r>
              <a:rPr lang="hr-HR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 osnovi transakcija.</a:t>
            </a:r>
          </a:p>
          <a:p>
            <a:r>
              <a:rPr lang="hr-HR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Izvor</a:t>
            </a:r>
            <a:r>
              <a:rPr lang="en-GB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: </a:t>
            </a:r>
            <a:r>
              <a:rPr lang="hr-HR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HNB</a:t>
            </a:r>
            <a:r>
              <a:rPr lang="en-GB" sz="75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34F8C255-3541-4513-9C9A-418F447D2FC8}"/>
              </a:ext>
            </a:extLst>
          </p:cNvPr>
          <p:cNvSpPr/>
          <p:nvPr/>
        </p:nvSpPr>
        <p:spPr>
          <a:xfrm>
            <a:off x="4590154" y="1339551"/>
            <a:ext cx="3664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poduzećima prema veličini poduzeća</a:t>
            </a:r>
            <a:endParaRPr lang="en-GB" sz="1100" b="1" kern="0" dirty="0">
              <a:solidFill>
                <a:srgbClr val="4D4D4D"/>
              </a:solidFill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6CC34CB1-0B00-445E-8E97-965C3AA9936F}"/>
              </a:ext>
            </a:extLst>
          </p:cNvPr>
          <p:cNvSpPr/>
          <p:nvPr/>
        </p:nvSpPr>
        <p:spPr>
          <a:xfrm>
            <a:off x="356395" y="1362946"/>
            <a:ext cx="3664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</a:rPr>
              <a:t>Krediti poduzećima prema namjeni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endParaRPr lang="hr-HR" sz="1100" b="1" kern="0" dirty="0">
              <a:solidFill>
                <a:srgbClr val="4D4D4D"/>
              </a:solidFill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33FE6A5C-6AC4-4AEB-8B85-828AF819C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02" y="1625390"/>
            <a:ext cx="3450530" cy="238520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E45561E-028A-47F2-885F-948AD49DE986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96354" y="1623792"/>
            <a:ext cx="3452400" cy="23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A3DE65-1F6E-44C2-8F3E-63CCA521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49" y="196261"/>
            <a:ext cx="8074451" cy="584775"/>
          </a:xfrm>
        </p:spPr>
        <p:txBody>
          <a:bodyPr/>
          <a:lstStyle/>
          <a:p>
            <a:pPr algn="ctr"/>
            <a:r>
              <a:rPr lang="hr-HR" sz="2000" b="1" dirty="0"/>
              <a:t>Utjecaj porasta kamatnih stopa na poziciju dužnika ublažen je većom rasprostranjenošću fiksnih kamatnih stopa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794C512-3F5C-4904-905C-1F726B1F92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66"/>
            <a:fld id="{B3C66777-559C-41C4-AEA7-7444B2570E23}" type="slidenum">
              <a:rPr lang="hr-HR">
                <a:solidFill>
                  <a:srgbClr val="FFFFFF"/>
                </a:solidFill>
                <a:latin typeface="Arial" panose="020B0604020202020204"/>
              </a:rPr>
              <a:pPr defTabSz="685766"/>
              <a:t>18</a:t>
            </a:fld>
            <a:endParaRPr lang="hr-HR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3B60151C-4E9E-4E87-A8C0-F2A42955EA8E}"/>
              </a:ext>
            </a:extLst>
          </p:cNvPr>
          <p:cNvSpPr txBox="1"/>
          <p:nvPr/>
        </p:nvSpPr>
        <p:spPr>
          <a:xfrm>
            <a:off x="1045326" y="868669"/>
            <a:ext cx="3060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/>
            <a:r>
              <a:rPr lang="hr-HR" sz="1000" b="1" kern="0" dirty="0">
                <a:solidFill>
                  <a:srgbClr val="4D4D4D"/>
                </a:solidFill>
              </a:rPr>
              <a:t>Struktura kredita privatnog nefinancijskog sektora prema promjenjivosti kamatne stope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EB2BC777-4DBE-4102-AE2C-678CFF0474C1}"/>
              </a:ext>
            </a:extLst>
          </p:cNvPr>
          <p:cNvSpPr txBox="1"/>
          <p:nvPr/>
        </p:nvSpPr>
        <p:spPr>
          <a:xfrm>
            <a:off x="5313611" y="884447"/>
            <a:ext cx="2785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/>
            <a:r>
              <a:rPr lang="hr-HR" sz="1000" b="1" kern="0" dirty="0">
                <a:solidFill>
                  <a:srgbClr val="4D4D4D"/>
                </a:solidFill>
              </a:rPr>
              <a:t>Struktura državnog duga prema promjenjivosti kamatne stope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AF43A4D7-1E06-4E5B-B496-7D3A7FAAC022}"/>
              </a:ext>
            </a:extLst>
          </p:cNvPr>
          <p:cNvSpPr txBox="1"/>
          <p:nvPr/>
        </p:nvSpPr>
        <p:spPr>
          <a:xfrm>
            <a:off x="982376" y="3899452"/>
            <a:ext cx="33625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66"/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Napomena: Krediti s promjenjivom kamatnom stopom uključuju i kredite s početnim razdobljem fiksiranja kamatne stope do godine dana. U kredite s fiksnom kamatnom stopom uključeni su i krediti s razdobljem početnog fiksiranja kamatne stope dužim od 10 godina. Isključene su kreditne kartice i prekoračenja.</a:t>
            </a:r>
          </a:p>
          <a:p>
            <a:pPr algn="just" defTabSz="685766"/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Izvor: HNB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5965D529-2CE4-44D6-8235-B35F27B22803}"/>
              </a:ext>
            </a:extLst>
          </p:cNvPr>
          <p:cNvSpPr txBox="1"/>
          <p:nvPr/>
        </p:nvSpPr>
        <p:spPr>
          <a:xfrm>
            <a:off x="5405560" y="3984557"/>
            <a:ext cx="2601164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/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Izvor: HNB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C067C6B-EC96-49A4-A2AC-0DEB78B26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878" y="1338897"/>
            <a:ext cx="3513860" cy="264566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E7FAED5-5FFB-4FF6-B9DB-98087AA7F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376" y="1268779"/>
            <a:ext cx="3444539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805827-7CE3-4EC2-B899-C7D51C1D2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351203"/>
            <a:ext cx="7700962" cy="584775"/>
          </a:xfrm>
        </p:spPr>
        <p:txBody>
          <a:bodyPr/>
          <a:lstStyle/>
          <a:p>
            <a:pPr algn="ctr"/>
            <a:r>
              <a:rPr lang="hr-HR" sz="2000" b="1" dirty="0"/>
              <a:t>Dio potrošača s kreditima vezanim uz </a:t>
            </a:r>
            <a:r>
              <a:rPr lang="hr-HR" sz="2000" b="1" dirty="0" err="1"/>
              <a:t>Euribor</a:t>
            </a:r>
            <a:r>
              <a:rPr lang="hr-HR" sz="2000" b="1" dirty="0"/>
              <a:t> (oko 5.500 kreditnih partija) lani se odlučio fiksirati stope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2D587A4-BF45-4653-8B64-3105CF85E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66"/>
            <a:fld id="{B3C66777-559C-41C4-AEA7-7444B2570E23}" type="slidenum">
              <a:rPr lang="hr-HR">
                <a:solidFill>
                  <a:srgbClr val="FFFFFF"/>
                </a:solidFill>
                <a:latin typeface="Arial" panose="020B0604020202020204"/>
              </a:rPr>
              <a:pPr defTabSz="685766"/>
              <a:t>19</a:t>
            </a:fld>
            <a:endParaRPr lang="hr-HR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59AECFEC-4C16-4953-AC6E-A32E749E2CA0}"/>
              </a:ext>
            </a:extLst>
          </p:cNvPr>
          <p:cNvSpPr txBox="1"/>
          <p:nvPr/>
        </p:nvSpPr>
        <p:spPr>
          <a:xfrm>
            <a:off x="908448" y="4155732"/>
            <a:ext cx="751165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/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Napomena: Prikazan je broj kreditnih partija kojima je kamatna stopa na kraju 2021. bila vezana uz </a:t>
            </a:r>
            <a:r>
              <a:rPr lang="hr-HR" sz="750" dirty="0" err="1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Euribor</a:t>
            </a:r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 te koji su na 31.12.2022. i dalje bili u otplati. </a:t>
            </a:r>
            <a:r>
              <a:rPr lang="hr-HR" sz="750" dirty="0" err="1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RPFKS</a:t>
            </a:r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 označuje preostalo razdoblje početnog fiksiranja kamatne stope. Isključene su kreditne partije koje su na dan 31. prosinca 2021. bile svrstane u rizične skupine ”B” i “C”. </a:t>
            </a:r>
          </a:p>
          <a:p>
            <a:pPr defTabSz="685766"/>
            <a:r>
              <a:rPr lang="hr-HR" sz="750" dirty="0">
                <a:solidFill>
                  <a:srgbClr val="424242">
                    <a:lumMod val="60000"/>
                    <a:lumOff val="40000"/>
                  </a:srgbClr>
                </a:solidFill>
                <a:latin typeface="Arial" panose="020B0604020202020204"/>
              </a:rPr>
              <a:t>Izvor: HNB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E25D0F6-E190-455E-866B-47D38D6F7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448" y="1481014"/>
            <a:ext cx="7138104" cy="268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8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0936" y="260333"/>
            <a:ext cx="8053065" cy="643253"/>
          </a:xfrm>
        </p:spPr>
        <p:txBody>
          <a:bodyPr/>
          <a:lstStyle/>
          <a:p>
            <a:pPr algn="ctr"/>
            <a:r>
              <a:rPr lang="hr-HR" b="1" dirty="0" smtClean="0"/>
              <a:t>U kojoj mjeri transmisija monetarne politike rezultira višim stopama inflacije?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B3C66777-559C-41C4-AEA7-7444B2570E23}" type="slidenum">
              <a:rPr lang="en-GB">
                <a:solidFill>
                  <a:srgbClr val="FFFFFF"/>
                </a:solidFill>
                <a:latin typeface="Arial" panose="020B0604020202020204"/>
              </a:rPr>
              <a:pPr defTabSz="685783"/>
              <a:t>20</a:t>
            </a:fld>
            <a:endParaRPr lang="en-GB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39128" y="1112520"/>
            <a:ext cx="3472199" cy="23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Inflacija u Hrvatskoj i europodručju</a:t>
            </a: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839128" y="4112849"/>
            <a:ext cx="3472199" cy="31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Eurostat; izračun HNB-a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4738220" y="4112848"/>
            <a:ext cx="3470140" cy="31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Eurostat; izračun HNB-a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C6CB47F-50B6-4EA8-A501-4FC11C7668B7}"/>
              </a:ext>
            </a:extLst>
          </p:cNvPr>
          <p:cNvSpPr/>
          <p:nvPr/>
        </p:nvSpPr>
        <p:spPr>
          <a:xfrm>
            <a:off x="4709161" y="1030654"/>
            <a:ext cx="3499199" cy="31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Razlika između inflacije i doprinosa pojedinih komponenata u Hrvatskoj i europodručju</a:t>
            </a:r>
            <a:endParaRPr lang="en-GB" sz="900" kern="0" dirty="0">
              <a:solidFill>
                <a:srgbClr val="4D4D4D"/>
              </a:solidFill>
              <a:latin typeface="Arial" panose="020B0604020202020204"/>
            </a:endParaRP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87D42D25-6419-4164-9343-CB4B230857D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38220" y="1470291"/>
            <a:ext cx="3472200" cy="26487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0C1DCDB-F377-43EA-ABAE-90F1332997F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37327" y="1462346"/>
            <a:ext cx="3474000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1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8854" y="48036"/>
            <a:ext cx="8830962" cy="877163"/>
          </a:xfrm>
        </p:spPr>
        <p:txBody>
          <a:bodyPr/>
          <a:lstStyle/>
          <a:p>
            <a:pPr algn="ctr"/>
            <a:r>
              <a:rPr lang="hr-HR" sz="2000" b="1" dirty="0" smtClean="0"/>
              <a:t>Međutim, isto je u svim </a:t>
            </a:r>
            <a:r>
              <a:rPr lang="hr-HR" sz="2000" b="1" dirty="0" smtClean="0"/>
              <a:t>tranzicijskim zemljama, </a:t>
            </a:r>
            <a:r>
              <a:rPr lang="hr-HR" sz="2000" b="1" dirty="0" smtClean="0"/>
              <a:t>rast </a:t>
            </a:r>
            <a:r>
              <a:rPr lang="hr-HR" sz="2000" b="1" dirty="0"/>
              <a:t>ukupnih potrošačkih cijena </a:t>
            </a:r>
            <a:r>
              <a:rPr lang="hr-HR" sz="2000" b="1" dirty="0" smtClean="0"/>
              <a:t>u HR je bio </a:t>
            </a:r>
            <a:r>
              <a:rPr lang="hr-HR" sz="2000" b="1" dirty="0"/>
              <a:t>deseti najveći među zemljama EU, a usluga peti</a:t>
            </a:r>
            <a:endParaRPr lang="en-GB" sz="2000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B3C66777-559C-41C4-AEA7-7444B2570E23}" type="slidenum">
              <a:rPr lang="en-GB">
                <a:solidFill>
                  <a:srgbClr val="FFFFFF"/>
                </a:solidFill>
                <a:latin typeface="Arial" panose="020B0604020202020204"/>
              </a:rPr>
              <a:pPr defTabSz="685783"/>
              <a:t>21</a:t>
            </a:fld>
            <a:endParaRPr lang="en-GB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39128" y="1030654"/>
            <a:ext cx="3472199" cy="31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Rast opće razine potrošačkih cijena u razdoblju od lipnja 2021. do kolovoza 2023.</a:t>
            </a: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839128" y="4112849"/>
            <a:ext cx="3472199" cy="31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Eurostat; izračun HNB-a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4738220" y="4112848"/>
            <a:ext cx="3470140" cy="31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Eurostat; izračun HNB-a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C6CB47F-50B6-4EA8-A501-4FC11C7668B7}"/>
              </a:ext>
            </a:extLst>
          </p:cNvPr>
          <p:cNvSpPr/>
          <p:nvPr/>
        </p:nvSpPr>
        <p:spPr>
          <a:xfrm>
            <a:off x="4709161" y="1030654"/>
            <a:ext cx="3499199" cy="31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Rast potrošačkih cijena usluga u razdoblju od lipnja 2021. do kolovoza 2023.</a:t>
            </a:r>
            <a:endParaRPr lang="en-GB" sz="900" kern="0" dirty="0">
              <a:solidFill>
                <a:srgbClr val="4D4D4D"/>
              </a:solidFill>
              <a:latin typeface="Arial" panose="020B0604020202020204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9D56E96-9057-4464-9A33-BFCE1A22D96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37068" y="1469841"/>
            <a:ext cx="3474000" cy="26496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808ABF83-0C3B-44BD-99F9-3AE83C861F20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20" y="1469841"/>
            <a:ext cx="3474000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66526" y="318811"/>
            <a:ext cx="7857475" cy="584775"/>
          </a:xfrm>
        </p:spPr>
        <p:txBody>
          <a:bodyPr/>
          <a:lstStyle/>
          <a:p>
            <a:pPr algn="ctr"/>
            <a:r>
              <a:rPr lang="hr-HR" sz="2000" b="1" dirty="0" smtClean="0"/>
              <a:t>Zašto? Znatno </a:t>
            </a:r>
            <a:r>
              <a:rPr lang="hr-HR" sz="2000" b="1" dirty="0"/>
              <a:t>veći doprinos hrane rezultat je većeg pondera u potrošačkoj košarici za izračun </a:t>
            </a:r>
            <a:r>
              <a:rPr lang="hr-HR" sz="2000" b="1" dirty="0" err="1" smtClean="0"/>
              <a:t>HIPC</a:t>
            </a:r>
            <a:r>
              <a:rPr lang="hr-HR" sz="2000" b="1" dirty="0" smtClean="0"/>
              <a:t>-a...</a:t>
            </a:r>
            <a:endParaRPr lang="en-GB" sz="2000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B3C66777-559C-41C4-AEA7-7444B2570E23}" type="slidenum">
              <a:rPr lang="en-GB">
                <a:solidFill>
                  <a:srgbClr val="FFFFFF"/>
                </a:solidFill>
                <a:latin typeface="Arial" panose="020B0604020202020204"/>
              </a:rPr>
              <a:pPr defTabSz="685783"/>
              <a:t>22</a:t>
            </a:fld>
            <a:endParaRPr lang="en-GB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39127" y="1131471"/>
            <a:ext cx="3482519" cy="2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Inflacija cijena hrane u Hrvatskoj i europodručju</a:t>
            </a:r>
            <a:endParaRPr lang="en-GB" sz="900" kern="0" dirty="0">
              <a:solidFill>
                <a:srgbClr val="4D4D4D"/>
              </a:solidFill>
              <a:latin typeface="Arial" panose="020B0604020202020204"/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839126" y="4112848"/>
            <a:ext cx="3627942" cy="37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Eurostat; izračun HNB-a.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5F5FC987-C289-428E-A530-70161604F802}"/>
              </a:ext>
            </a:extLst>
          </p:cNvPr>
          <p:cNvSpPr txBox="1">
            <a:spLocks/>
          </p:cNvSpPr>
          <p:nvPr/>
        </p:nvSpPr>
        <p:spPr bwMode="auto">
          <a:xfrm>
            <a:off x="4738220" y="4112848"/>
            <a:ext cx="3267657" cy="58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Eurostat.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C6CB47F-50B6-4EA8-A501-4FC11C7668B7}"/>
              </a:ext>
            </a:extLst>
          </p:cNvPr>
          <p:cNvSpPr/>
          <p:nvPr/>
        </p:nvSpPr>
        <p:spPr>
          <a:xfrm>
            <a:off x="4709161" y="1066223"/>
            <a:ext cx="34721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Udjeli pojedinih komponenata u potrošačkoj košarici za izračun HIPC-a</a:t>
            </a:r>
            <a:endParaRPr lang="en-GB" sz="900" kern="0" dirty="0">
              <a:solidFill>
                <a:srgbClr val="4D4D4D"/>
              </a:solidFill>
              <a:latin typeface="Arial" panose="020B0604020202020204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191A38F-1696-4AA7-A5F8-872F00204C1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39126" y="1451712"/>
            <a:ext cx="3474000" cy="264960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FE375E2-9472-4263-A0C8-DAEE5FF4B2E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07360" y="1463248"/>
            <a:ext cx="3474000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3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66526" y="260333"/>
            <a:ext cx="7857475" cy="643253"/>
          </a:xfrm>
        </p:spPr>
        <p:txBody>
          <a:bodyPr/>
          <a:lstStyle/>
          <a:p>
            <a:pPr algn="ctr"/>
            <a:r>
              <a:rPr lang="hr-HR" b="1" dirty="0"/>
              <a:t>...dok je veći doprinos usluga rezultat znatno više inflacije cijena usluga u Hrvatskoj u odnosu na </a:t>
            </a:r>
            <a:r>
              <a:rPr lang="hr-HR" b="1" dirty="0" err="1"/>
              <a:t>europodručje</a:t>
            </a:r>
            <a:endParaRPr lang="en-GB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83"/>
            <a:fld id="{B3C66777-559C-41C4-AEA7-7444B2570E23}" type="slidenum">
              <a:rPr lang="en-GB">
                <a:solidFill>
                  <a:srgbClr val="FFFFFF"/>
                </a:solidFill>
                <a:latin typeface="Arial" panose="020B0604020202020204"/>
              </a:rPr>
              <a:pPr defTabSz="685783"/>
              <a:t>23</a:t>
            </a:fld>
            <a:endParaRPr lang="en-GB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C02CC272-7349-4910-9944-83C22BEF7FAD}"/>
              </a:ext>
            </a:extLst>
          </p:cNvPr>
          <p:cNvSpPr/>
          <p:nvPr/>
        </p:nvSpPr>
        <p:spPr>
          <a:xfrm>
            <a:off x="839127" y="1127759"/>
            <a:ext cx="3482519" cy="280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</a:pPr>
            <a:r>
              <a:rPr lang="hr-HR" sz="1100" b="1" kern="0" dirty="0">
                <a:solidFill>
                  <a:srgbClr val="4D4D4D"/>
                </a:solidFill>
                <a:latin typeface="Arial" panose="020B0604020202020204"/>
              </a:rPr>
              <a:t>Inflacija cijena usluga u Hrvatskoj i europodručju</a:t>
            </a:r>
            <a:endParaRPr lang="en-GB" sz="900" kern="0" dirty="0">
              <a:solidFill>
                <a:srgbClr val="4D4D4D"/>
              </a:solidFill>
              <a:latin typeface="Arial" panose="020B0604020202020204"/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9747E051-FA7D-43EC-BE24-5D51088B9007}"/>
              </a:ext>
            </a:extLst>
          </p:cNvPr>
          <p:cNvSpPr txBox="1">
            <a:spLocks/>
          </p:cNvSpPr>
          <p:nvPr/>
        </p:nvSpPr>
        <p:spPr bwMode="auto">
          <a:xfrm>
            <a:off x="839126" y="4112848"/>
            <a:ext cx="3627942" cy="37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r-Latn-RS"/>
            </a:defPPr>
            <a:lvl1pPr algn="just">
              <a:defRPr sz="700">
                <a:solidFill>
                  <a:srgbClr val="FFFFFF">
                    <a:lumMod val="50000"/>
                  </a:srgbClr>
                </a:solidFill>
                <a:latin typeface="Life L2" pitchFamily="18" charset="-18"/>
              </a:defRPr>
            </a:lvl1pPr>
          </a:lstStyle>
          <a:p>
            <a:pPr defTabSz="685783"/>
            <a:r>
              <a:rPr lang="hr-HR" dirty="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Izvor: Eurostat; izračun HNB-a</a:t>
            </a:r>
            <a:endParaRPr lang="en-GB" dirty="0">
              <a:solidFill>
                <a:srgbClr val="FFFFFF">
                  <a:lumMod val="65000"/>
                </a:srgbClr>
              </a:solidFill>
              <a:latin typeface="Arial" panose="020B0604020202020204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A14ED4D-0BB5-482A-9DC6-2EEF0AC7F863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39126" y="1435859"/>
            <a:ext cx="3474000" cy="264960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177756FB-C1EE-4DAB-B826-7ACE677D3E8F}"/>
              </a:ext>
            </a:extLst>
          </p:cNvPr>
          <p:cNvSpPr txBox="1"/>
          <p:nvPr/>
        </p:nvSpPr>
        <p:spPr>
          <a:xfrm>
            <a:off x="4754880" y="1514164"/>
            <a:ext cx="387096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dirty="0"/>
              <a:t>Dvoznamenkasta inflacija cijena usluga prije svega je rezultat godišnjeg rasta cijena ugostiteljskih usluga i usluga smještaja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dirty="0"/>
              <a:t>Neki od činitelja koji su utjecali na povećanje inflacije usluga su: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200" dirty="0"/>
              <a:t>raniji rast troškova izazvan porastom cijena energije i hrane 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200" dirty="0"/>
              <a:t>nedostatak radne snage 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200" dirty="0"/>
              <a:t>porast plaća 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200" dirty="0"/>
              <a:t>snažna potražnja za turističkim uslugama</a:t>
            </a:r>
          </a:p>
          <a:p>
            <a:pPr marL="342900" indent="-342900">
              <a:buFont typeface="+mj-lt"/>
              <a:buAutoNum type="arabicPeriod"/>
            </a:pPr>
            <a:r>
              <a:rPr lang="hr-HR" sz="1200" dirty="0"/>
              <a:t>konvergencija cijena usluga prema prosječnoj razini u europodručju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2932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broja slajd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24</a:t>
            </a:fld>
            <a:endParaRPr lang="hr-HR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>
          <a:xfrm>
            <a:off x="719138" y="2701723"/>
            <a:ext cx="7700400" cy="387798"/>
          </a:xfrm>
        </p:spPr>
        <p:txBody>
          <a:bodyPr/>
          <a:lstStyle/>
          <a:p>
            <a:pPr algn="ctr"/>
            <a:r>
              <a:rPr lang="hr-HR" sz="2800" b="1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23402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HNB-theme-2018-arial">
  <a:themeElements>
    <a:clrScheme name="HNB-theme-color">
      <a:dk1>
        <a:srgbClr val="424242"/>
      </a:dk1>
      <a:lt1>
        <a:srgbClr val="FFFFFF"/>
      </a:lt1>
      <a:dk2>
        <a:srgbClr val="3F3F3F"/>
      </a:dk2>
      <a:lt2>
        <a:srgbClr val="F2F2F2"/>
      </a:lt2>
      <a:accent1>
        <a:srgbClr val="C00000"/>
      </a:accent1>
      <a:accent2>
        <a:srgbClr val="A3A3E0"/>
      </a:accent2>
      <a:accent3>
        <a:srgbClr val="7575D1"/>
      </a:accent3>
      <a:accent4>
        <a:srgbClr val="FFC000"/>
      </a:accent4>
      <a:accent5>
        <a:srgbClr val="FF6566"/>
      </a:accent5>
      <a:accent6>
        <a:srgbClr val="FFFF00"/>
      </a:accent6>
      <a:hlink>
        <a:srgbClr val="FF0000"/>
      </a:hlink>
      <a:folHlink>
        <a:srgbClr val="7575D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NB-theme-2018-arial" id="{4F150D90-84E9-44C9-B136-F916D2ACA588}" vid="{FA5355E2-53B3-44F6-8593-E9EF90934C62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HNB-theme-2018-arial</Template>
  <TotalTime>7105</TotalTime>
  <Words>1707</Words>
  <Application>Microsoft Office PowerPoint</Application>
  <PresentationFormat>Prikaz na zaslonu (16:9)</PresentationFormat>
  <Paragraphs>175</Paragraphs>
  <Slides>24</Slides>
  <Notes>2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24</vt:i4>
      </vt:variant>
    </vt:vector>
  </HeadingPairs>
  <TitlesOfParts>
    <vt:vector size="30" baseType="lpstr">
      <vt:lpstr>Arial</vt:lpstr>
      <vt:lpstr>Calibri</vt:lpstr>
      <vt:lpstr>Life L2</vt:lpstr>
      <vt:lpstr>Segoe UI</vt:lpstr>
      <vt:lpstr>Times New Roman</vt:lpstr>
      <vt:lpstr>HNB-theme-2018-arial</vt:lpstr>
      <vt:lpstr>Kako plima raste: Zaoštravanje monetarne politike i uvjeti financiranja</vt:lpstr>
      <vt:lpstr>ESB je na povišenu inflaciju reagirao najbržim zaoštravanjem monetarne politike od početaka uvođenja eura</vt:lpstr>
      <vt:lpstr>Transmisija monetarne politike na kamatne stope u europodručju je snažna...</vt:lpstr>
      <vt:lpstr>...međutim porast kamatnih stopa nije sasvim ujednačen među zemljama članicama </vt:lpstr>
      <vt:lpstr>Rast kamatnih stopa u Hrvatskoj slabiji je nego u drugim zemljama</vt:lpstr>
      <vt:lpstr>Kamatne stope na nove kredite poduzećima rastu brže nego na stambene kredite stanovništvu u svim zemljama europodručja...</vt:lpstr>
      <vt:lpstr>... dok kamatne stope na postojeće kredite rastu sporije, a u nekim zemljama vrlo malo</vt:lpstr>
      <vt:lpstr>Rast kamatnih stopa na depozite također je sporiji kod stanovništva</vt:lpstr>
      <vt:lpstr>Kamatna razlika za postojeće kredite i depozite je u Hrvatskoj porasla razmjerno malo (poduzeća) ili ništa (stanovništvo)</vt:lpstr>
      <vt:lpstr>Posebno snažno rastu kamatne stope na kredite za investicije i sindicirane kredite te kredite velikim poduzećima</vt:lpstr>
      <vt:lpstr> Unutar pojedinih instrumenata za poduzetnike među hrvatskim bankama postoji velika disperzija</vt:lpstr>
      <vt:lpstr>... kao i za kredite poduzećima, no bez znatne disperzije obzirom na veličinu</vt:lpstr>
      <vt:lpstr>U EA se kao reakcija na rast kamatnih stopa, potražnja za kreditima se smanjila, a banke su počele zaoštravati standarde</vt:lpstr>
      <vt:lpstr>U Hrvatskoj se znatno manje smanjila potražnja za kreditima, iako su kreditni standardi zaoštreni</vt:lpstr>
      <vt:lpstr>Kreditna aktivnost je prigušena – u Hrvatskoj su APN i potrošački optimizam pogurali kredite stanovništvu</vt:lpstr>
      <vt:lpstr>Godišnji rast kredita usporava</vt:lpstr>
      <vt:lpstr>Osobito usporilo kreditiranje velikih poduzeća za obrtna sredstva</vt:lpstr>
      <vt:lpstr>Utjecaj porasta kamatnih stopa na poziciju dužnika ublažen je većom rasprostranjenošću fiksnih kamatnih stopa</vt:lpstr>
      <vt:lpstr>Dio potrošača s kreditima vezanim uz Euribor (oko 5.500 kreditnih partija) lani se odlučio fiksirati stope</vt:lpstr>
      <vt:lpstr>U kojoj mjeri transmisija monetarne politike rezultira višim stopama inflacije?</vt:lpstr>
      <vt:lpstr>Međutim, isto je u svim tranzicijskim zemljama, rast ukupnih potrošačkih cijena u HR je bio deseti najveći među zemljama EU, a usluga peti</vt:lpstr>
      <vt:lpstr>Zašto? Znatno veći doprinos hrane rezultat je većeg pondera u potrošačkoj košarici za izračun HIPC-a...</vt:lpstr>
      <vt:lpstr>...dok je veći doprinos usluga rezultat znatno više inflacije cijena usluga u Hrvatskoj u odnosu na europodručje</vt:lpstr>
      <vt:lpstr>Hvala na pozornosti!</vt:lpstr>
    </vt:vector>
  </TitlesOfParts>
  <Company>Hrvatska Narodna Banka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Vjekoslav Gjergja</dc:creator>
  <cp:lastModifiedBy>Boris Vujčić</cp:lastModifiedBy>
  <cp:revision>605</cp:revision>
  <dcterms:created xsi:type="dcterms:W3CDTF">2018-11-06T11:28:14Z</dcterms:created>
  <dcterms:modified xsi:type="dcterms:W3CDTF">2023-09-26T14:45:48Z</dcterms:modified>
</cp:coreProperties>
</file>