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drawings/drawing3.xml" ContentType="application/vnd.openxmlformats-officedocument.drawingml.chartshapes+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4.xml" ContentType="application/vnd.openxmlformats-officedocument.drawingml.chartshapes+xml"/>
  <Override PartName="/ppt/notesSlides/notesSlide2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drawings/drawing5.xml" ContentType="application/vnd.openxmlformats-officedocument.drawingml.chartshapes+xml"/>
  <Override PartName="/ppt/notesSlides/notesSlide28.xml" ContentType="application/vnd.openxmlformats-officedocument.presentationml.notesSlide+xml"/>
  <Override PartName="/ppt/charts/chart1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7"/>
    <p:sldMasterId id="2147483683" r:id="rId8"/>
    <p:sldMasterId id="2147483691" r:id="rId9"/>
    <p:sldMasterId id="2147483700" r:id="rId10"/>
  </p:sldMasterIdLst>
  <p:notesMasterIdLst>
    <p:notesMasterId r:id="rId42"/>
  </p:notesMasterIdLst>
  <p:sldIdLst>
    <p:sldId id="1226" r:id="rId11"/>
    <p:sldId id="1172" r:id="rId12"/>
    <p:sldId id="1181" r:id="rId13"/>
    <p:sldId id="1198" r:id="rId14"/>
    <p:sldId id="1204" r:id="rId15"/>
    <p:sldId id="1195" r:id="rId16"/>
    <p:sldId id="1177" r:id="rId17"/>
    <p:sldId id="1173" r:id="rId18"/>
    <p:sldId id="1157" r:id="rId19"/>
    <p:sldId id="1210" r:id="rId20"/>
    <p:sldId id="1185" r:id="rId21"/>
    <p:sldId id="1223" r:id="rId22"/>
    <p:sldId id="1228" r:id="rId23"/>
    <p:sldId id="318" r:id="rId24"/>
    <p:sldId id="319" r:id="rId25"/>
    <p:sldId id="320" r:id="rId26"/>
    <p:sldId id="691" r:id="rId27"/>
    <p:sldId id="271" r:id="rId28"/>
    <p:sldId id="313" r:id="rId29"/>
    <p:sldId id="304" r:id="rId30"/>
    <p:sldId id="308" r:id="rId31"/>
    <p:sldId id="695" r:id="rId32"/>
    <p:sldId id="621" r:id="rId33"/>
    <p:sldId id="317" r:id="rId34"/>
    <p:sldId id="697" r:id="rId35"/>
    <p:sldId id="698" r:id="rId36"/>
    <p:sldId id="302" r:id="rId37"/>
    <p:sldId id="701" r:id="rId38"/>
    <p:sldId id="306" r:id="rId39"/>
    <p:sldId id="305" r:id="rId40"/>
    <p:sldId id="690" r:id="rId41"/>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985F01-579C-EF6E-823D-B2E2DE6981E4}" name="KOZLUK Tomasz, ECO/FO" initials="KTE" userId="S::Tomasz.KOZLUK@oecd.org::a2b3a4d0-29b2-4709-8cae-7618d2437f4c" providerId="AD"/>
  <p188:author id="{1FCB5113-E6BB-1548-09FD-97A916D72C84}" name="BARNARD Geoff, ECO/MPD" initials="BGE" userId="S::Geoff.BARNARD@oecd.org::c8c39179-63ac-4471-8261-2c4ffc55d44f" providerId="AD"/>
  <p188:author id="{9A44E418-B91D-BC86-2775-62A84DBA26A5}" name="CASTLE Cassandra, ECO/FO" initials="CCE" userId="S::Cassandra.CASTLE@oecd.org::26907f12-a23e-4c76-8416-e992a2db0116" providerId="AD"/>
  <p188:author id="{0B69E641-A524-3477-D355-660ACA545A39}" name="BULMAN Tim, ECO/CS5" initials="BTE" userId="S::Tim.BULMAN@oecd.org::3d6eebd0-eace-45e8-be83-34d4f7715368" providerId="AD"/>
  <p188:author id="{08623542-BF91-6164-0DFD-C5112CCDA5E9}" name="DENNERY Charles, ECO/FO" initials="DCE" userId="S::Charles.DENNERY@oecd.org::3892fd76-f489-4e47-b3d4-bb99471fc4f3" providerId="AD"/>
  <p188:author id="{AF184468-D807-2615-1800-CF5ABDF26E7B}" name="HAUGH David, ECO/FO" initials="HDE" userId="S::David.HAUGH@oecd.org::237d719c-a787-4b26-aced-289abbaf0e66" providerId="AD"/>
  <p188:author id="{2C1539A6-D555-A673-CA55-4D3B969F5D46}" name="PEREIRA Alvaro, ECO" initials="PAE" userId="S::Alvaro.PEREIRA@oecd.org::55c85fab-4d92-4d4d-be30-a1d5c6495813" providerId="AD"/>
  <p188:author id="{EF061ECD-62A6-CA9E-4DCE-3FAA633CE170}" name="MIYAHARA Takashi, ECO/FO" initials="MTE" userId="S::Takashi.MIYAHARA@oecd.org::f595feb8-58a5-4584-8b12-0be2d12e37ad" providerId="AD"/>
  <p188:author id="{819816CE-D55E-B78F-C03D-8E1C03FAE0B8}" name="SHIN Young-Hyun, ECO/FO" initials="SYHE" userId="S::Young-Hyun.SHIN@oecd.org::b151cdfe-2595-4a8c-9ca9-552809afddb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EBE8"/>
    <a:srgbClr val="FFFFFF"/>
    <a:srgbClr val="9A1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2965" autoAdjust="0"/>
  </p:normalViewPr>
  <p:slideViewPr>
    <p:cSldViewPr snapToGrid="0">
      <p:cViewPr varScale="1">
        <p:scale>
          <a:sx n="107" d="100"/>
          <a:sy n="107" d="100"/>
        </p:scale>
        <p:origin x="876"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30" d="100"/>
        <a:sy n="3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Master" Target="slideMasters/slideMaster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4.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3.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presProps" Target="presProps.xml"/><Relationship Id="rId8" Type="http://schemas.openxmlformats.org/officeDocument/2006/relationships/slideMaster" Target="slideMasters/slideMaster2.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INTR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PPTSep23.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PPTSep23.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main.oecd.org\ASgenECO\CROATIA_ECONOMIC_SURVEY_2023\Figures\HRV_KPI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PPTSep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3.xml"/><Relationship Id="rId4" Type="http://schemas.openxmlformats.org/officeDocument/2006/relationships/oleObject" Target="file:///\\main.oecd.org\ASgenECO\CROATIA_ECONOMIC_SURVEY_2023\Figures\HRV_CHAP2.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1.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4.xml"/></Relationships>
</file>

<file path=ppt/charts/_rels/chart11.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1.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main.oecd.org\ASgenECO\CROATIA_ECONOMIC_SURVEY_2023\Figures\HRV_CHAP1.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5.xml"/><Relationship Id="rId4" Type="http://schemas.openxmlformats.org/officeDocument/2006/relationships/oleObject" Target="file:///\\main.oecd.org\ASgenECO\CROATIA_ECONOMIC_SURVEY_2023\Figures\HRV_KPI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main.oecd.org\ASgenECO\CROATIA_ECONOMIC_SURVEY_2023\Figures\HRV_KPI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566222222222223E-2"/>
          <c:y val="9.9420772946859901E-2"/>
          <c:w val="0.94544083039166249"/>
          <c:h val="0.83118955555555563"/>
        </c:manualLayout>
      </c:layout>
      <c:lineChart>
        <c:grouping val="standard"/>
        <c:varyColors val="0"/>
        <c:ser>
          <c:idx val="0"/>
          <c:order val="0"/>
          <c:tx>
            <c:strRef>
              <c:f>data1_1!$P$11</c:f>
              <c:strCache>
                <c:ptCount val="1"/>
                <c:pt idx="0">
                  <c:v>Croatia</c:v>
                </c:pt>
              </c:strCache>
            </c:strRef>
          </c:tx>
          <c:spPr>
            <a:ln w="50800" cap="rnd">
              <a:solidFill>
                <a:srgbClr val="DA2128"/>
              </a:solidFill>
              <a:prstDash val="solid"/>
              <a:round/>
            </a:ln>
            <a:effectLst/>
          </c:spPr>
          <c:marker>
            <c:symbol val="none"/>
          </c:marker>
          <c:cat>
            <c:numRef>
              <c:f>data1_1!$O$17:$O$26</c:f>
              <c:numCache>
                <c:formatCode>m/d/yyyy</c:formatCode>
                <c:ptCount val="10"/>
                <c:pt idx="0">
                  <c:v>42005</c:v>
                </c:pt>
                <c:pt idx="1">
                  <c:v>42370</c:v>
                </c:pt>
                <c:pt idx="2">
                  <c:v>42736</c:v>
                </c:pt>
                <c:pt idx="3">
                  <c:v>43101</c:v>
                </c:pt>
                <c:pt idx="4">
                  <c:v>43466</c:v>
                </c:pt>
                <c:pt idx="5">
                  <c:v>43831</c:v>
                </c:pt>
                <c:pt idx="6">
                  <c:v>44197</c:v>
                </c:pt>
                <c:pt idx="7">
                  <c:v>44562</c:v>
                </c:pt>
                <c:pt idx="8">
                  <c:v>44927</c:v>
                </c:pt>
                <c:pt idx="9">
                  <c:v>45292</c:v>
                </c:pt>
              </c:numCache>
            </c:numRef>
          </c:cat>
          <c:val>
            <c:numRef>
              <c:f>data1_1!$P$17:$P$26</c:f>
              <c:numCache>
                <c:formatCode>0.0</c:formatCode>
                <c:ptCount val="10"/>
                <c:pt idx="0">
                  <c:v>2.522292277679</c:v>
                </c:pt>
                <c:pt idx="1">
                  <c:v>3.5593594860514202</c:v>
                </c:pt>
                <c:pt idx="2">
                  <c:v>3.4124678211960999</c:v>
                </c:pt>
                <c:pt idx="3">
                  <c:v>2.8006761986039401</c:v>
                </c:pt>
                <c:pt idx="4">
                  <c:v>3.4210055301753801</c:v>
                </c:pt>
                <c:pt idx="5">
                  <c:v>-8.5318540513589092</c:v>
                </c:pt>
                <c:pt idx="6">
                  <c:v>13.0854937075127</c:v>
                </c:pt>
                <c:pt idx="7">
                  <c:v>6.2218317715020701</c:v>
                </c:pt>
                <c:pt idx="8">
                  <c:v>3</c:v>
                </c:pt>
                <c:pt idx="9">
                  <c:v>2.4</c:v>
                </c:pt>
              </c:numCache>
            </c:numRef>
          </c:val>
          <c:smooth val="0"/>
          <c:extLst>
            <c:ext xmlns:c16="http://schemas.microsoft.com/office/drawing/2014/chart" uri="{C3380CC4-5D6E-409C-BE32-E72D297353CC}">
              <c16:uniqueId val="{00000000-EA7A-4795-B834-8E925D0CA8A3}"/>
            </c:ext>
          </c:extLst>
        </c:ser>
        <c:ser>
          <c:idx val="6"/>
          <c:order val="1"/>
          <c:tx>
            <c:strRef>
              <c:f>data1_1!$Q$11</c:f>
              <c:strCache>
                <c:ptCount val="1"/>
                <c:pt idx="0">
                  <c:v>Peers</c:v>
                </c:pt>
              </c:strCache>
            </c:strRef>
          </c:tx>
          <c:spPr>
            <a:ln w="38100" cap="rnd">
              <a:solidFill>
                <a:srgbClr val="F47920"/>
              </a:solidFill>
              <a:prstDash val="solid"/>
              <a:round/>
            </a:ln>
            <a:effectLst/>
          </c:spPr>
          <c:marker>
            <c:symbol val="none"/>
          </c:marker>
          <c:cat>
            <c:numRef>
              <c:f>data1_1!$O$17:$O$26</c:f>
              <c:numCache>
                <c:formatCode>m/d/yyyy</c:formatCode>
                <c:ptCount val="10"/>
                <c:pt idx="0">
                  <c:v>42005</c:v>
                </c:pt>
                <c:pt idx="1">
                  <c:v>42370</c:v>
                </c:pt>
                <c:pt idx="2">
                  <c:v>42736</c:v>
                </c:pt>
                <c:pt idx="3">
                  <c:v>43101</c:v>
                </c:pt>
                <c:pt idx="4">
                  <c:v>43466</c:v>
                </c:pt>
                <c:pt idx="5">
                  <c:v>43831</c:v>
                </c:pt>
                <c:pt idx="6">
                  <c:v>44197</c:v>
                </c:pt>
                <c:pt idx="7">
                  <c:v>44562</c:v>
                </c:pt>
                <c:pt idx="8">
                  <c:v>44927</c:v>
                </c:pt>
                <c:pt idx="9">
                  <c:v>45292</c:v>
                </c:pt>
              </c:numCache>
            </c:numRef>
          </c:cat>
          <c:val>
            <c:numRef>
              <c:f>data1_1!$Q$17:$Q$26</c:f>
              <c:numCache>
                <c:formatCode>0.0</c:formatCode>
                <c:ptCount val="10"/>
                <c:pt idx="0">
                  <c:v>4.1360973416185898</c:v>
                </c:pt>
                <c:pt idx="1">
                  <c:v>2.4471165365164227</c:v>
                </c:pt>
                <c:pt idx="2">
                  <c:v>4.3424273759902725</c:v>
                </c:pt>
                <c:pt idx="3">
                  <c:v>4.2634566739412092</c:v>
                </c:pt>
                <c:pt idx="4">
                  <c:v>3.4477480724544902</c:v>
                </c:pt>
                <c:pt idx="5">
                  <c:v>-4.4278120534697925</c:v>
                </c:pt>
                <c:pt idx="6">
                  <c:v>5.942605980291467</c:v>
                </c:pt>
                <c:pt idx="7">
                  <c:v>3.5203332865463799</c:v>
                </c:pt>
                <c:pt idx="8">
                  <c:v>0.76758818218619773</c:v>
                </c:pt>
                <c:pt idx="9">
                  <c:v>2.3566228831465521</c:v>
                </c:pt>
              </c:numCache>
            </c:numRef>
          </c:val>
          <c:smooth val="0"/>
          <c:extLst>
            <c:ext xmlns:c16="http://schemas.microsoft.com/office/drawing/2014/chart" uri="{C3380CC4-5D6E-409C-BE32-E72D297353CC}">
              <c16:uniqueId val="{00000001-EA7A-4795-B834-8E925D0CA8A3}"/>
            </c:ext>
          </c:extLst>
        </c:ser>
        <c:ser>
          <c:idx val="2"/>
          <c:order val="2"/>
          <c:tx>
            <c:strRef>
              <c:f>data1_1!$S$11</c:f>
              <c:strCache>
                <c:ptCount val="1"/>
                <c:pt idx="0">
                  <c:v>OECD</c:v>
                </c:pt>
              </c:strCache>
            </c:strRef>
          </c:tx>
          <c:spPr>
            <a:ln w="38100" cap="rnd">
              <a:solidFill>
                <a:srgbClr val="8CC841"/>
              </a:solidFill>
              <a:round/>
            </a:ln>
            <a:effectLst/>
          </c:spPr>
          <c:marker>
            <c:symbol val="none"/>
          </c:marker>
          <c:cat>
            <c:numRef>
              <c:f>data1_1!$O$17:$O$26</c:f>
              <c:numCache>
                <c:formatCode>m/d/yyyy</c:formatCode>
                <c:ptCount val="10"/>
                <c:pt idx="0">
                  <c:v>42005</c:v>
                </c:pt>
                <c:pt idx="1">
                  <c:v>42370</c:v>
                </c:pt>
                <c:pt idx="2">
                  <c:v>42736</c:v>
                </c:pt>
                <c:pt idx="3">
                  <c:v>43101</c:v>
                </c:pt>
                <c:pt idx="4">
                  <c:v>43466</c:v>
                </c:pt>
                <c:pt idx="5">
                  <c:v>43831</c:v>
                </c:pt>
                <c:pt idx="6">
                  <c:v>44197</c:v>
                </c:pt>
                <c:pt idx="7">
                  <c:v>44562</c:v>
                </c:pt>
                <c:pt idx="8">
                  <c:v>44927</c:v>
                </c:pt>
                <c:pt idx="9">
                  <c:v>45292</c:v>
                </c:pt>
              </c:numCache>
            </c:numRef>
          </c:cat>
          <c:val>
            <c:numRef>
              <c:f>data1_1!$S$17:$S$26</c:f>
              <c:numCache>
                <c:formatCode>0.0</c:formatCode>
                <c:ptCount val="10"/>
                <c:pt idx="0">
                  <c:v>2.4938028721743901</c:v>
                </c:pt>
                <c:pt idx="1">
                  <c:v>1.8793794674170701</c:v>
                </c:pt>
                <c:pt idx="2">
                  <c:v>2.6837038922990701</c:v>
                </c:pt>
                <c:pt idx="3">
                  <c:v>2.3811174828839499</c:v>
                </c:pt>
                <c:pt idx="4">
                  <c:v>1.7007508666339399</c:v>
                </c:pt>
                <c:pt idx="5">
                  <c:v>-4.3860278437507398</c:v>
                </c:pt>
                <c:pt idx="6">
                  <c:v>5.6780205762169604</c:v>
                </c:pt>
                <c:pt idx="7">
                  <c:v>2.9516418233253301</c:v>
                </c:pt>
                <c:pt idx="8">
                  <c:v>1.36184794480839</c:v>
                </c:pt>
                <c:pt idx="9">
                  <c:v>1.40968814988697</c:v>
                </c:pt>
              </c:numCache>
            </c:numRef>
          </c:val>
          <c:smooth val="0"/>
          <c:extLst>
            <c:ext xmlns:c16="http://schemas.microsoft.com/office/drawing/2014/chart" uri="{C3380CC4-5D6E-409C-BE32-E72D297353CC}">
              <c16:uniqueId val="{00000003-EA7A-4795-B834-8E925D0CA8A3}"/>
            </c:ext>
          </c:extLst>
        </c:ser>
        <c:dLbls>
          <c:showLegendKey val="0"/>
          <c:showVal val="0"/>
          <c:showCatName val="0"/>
          <c:showSerName val="0"/>
          <c:showPercent val="0"/>
          <c:showBubbleSize val="0"/>
        </c:dLbls>
        <c:smooth val="0"/>
        <c:axId val="1340558280"/>
        <c:axId val="1340560904"/>
      </c:lineChart>
      <c:dateAx>
        <c:axId val="1340558280"/>
        <c:scaling>
          <c:orientation val="minMax"/>
        </c:scaling>
        <c:delete val="0"/>
        <c:axPos val="b"/>
        <c:numFmt formatCode="yyyy" sourceLinked="0"/>
        <c:majorTickMark val="in"/>
        <c:minorTickMark val="in"/>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1340560904"/>
        <c:crosses val="autoZero"/>
        <c:auto val="1"/>
        <c:lblOffset val="0"/>
        <c:baseTimeUnit val="years"/>
        <c:majorUnit val="1"/>
        <c:majorTimeUnit val="years"/>
        <c:minorUnit val="1"/>
        <c:minorTimeUnit val="months"/>
      </c:dateAx>
      <c:valAx>
        <c:axId val="1340560904"/>
        <c:scaling>
          <c:orientation val="minMax"/>
        </c:scaling>
        <c:delete val="0"/>
        <c:axPos val="l"/>
        <c:majorGridlines>
          <c:spPr>
            <a:ln w="9525" cap="flat" cmpd="sng" algn="ctr">
              <a:solidFill>
                <a:srgbClr val="CCCCCC"/>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r>
                  <a:rPr lang="en-US"/>
                  <a:t>%</a:t>
                </a:r>
              </a:p>
            </c:rich>
          </c:tx>
          <c:layout>
            <c:manualLayout>
              <c:xMode val="edge"/>
              <c:yMode val="edge"/>
              <c:x val="1.2328333333333334E-2"/>
              <c:y val="9.5727053140096611E-3"/>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1340558280"/>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6.3642000000000004E-2"/>
          <c:y val="0.12558768115942032"/>
          <c:w val="0.57029944444444458"/>
          <c:h val="0.11914685990338165"/>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tx1">
              <a:lumMod val="50000"/>
            </a:schemeClr>
          </a:solidFill>
          <a:latin typeface="Arial Narrow" panose="020B0606020202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489333333333334E-2"/>
          <c:y val="0.13702210364506953"/>
          <c:w val="0.94833222222222224"/>
          <c:h val="0.77503471915472555"/>
        </c:manualLayout>
      </c:layout>
      <c:lineChart>
        <c:grouping val="standard"/>
        <c:varyColors val="0"/>
        <c:ser>
          <c:idx val="1"/>
          <c:order val="0"/>
          <c:tx>
            <c:strRef>
              <c:f>SLM!$AS$23</c:f>
              <c:strCache>
                <c:ptCount val="1"/>
                <c:pt idx="0">
                  <c:v>← Employment growth</c:v>
                </c:pt>
              </c:strCache>
            </c:strRef>
          </c:tx>
          <c:spPr>
            <a:ln w="50800" cap="rnd">
              <a:solidFill>
                <a:srgbClr val="037BC1"/>
              </a:solidFill>
              <a:prstDash val="solid"/>
              <a:round/>
            </a:ln>
            <a:effectLst/>
          </c:spPr>
          <c:marker>
            <c:symbol val="none"/>
          </c:marker>
          <c:cat>
            <c:numRef>
              <c:f>SLM!$AR$32:$AR$53</c:f>
              <c:numCache>
                <c:formatCode>m/d/yyyy</c:formatCode>
                <c:ptCount val="22"/>
                <c:pt idx="0">
                  <c:v>43160</c:v>
                </c:pt>
                <c:pt idx="1">
                  <c:v>43252</c:v>
                </c:pt>
                <c:pt idx="2">
                  <c:v>43344</c:v>
                </c:pt>
                <c:pt idx="3">
                  <c:v>43435</c:v>
                </c:pt>
                <c:pt idx="4">
                  <c:v>43525</c:v>
                </c:pt>
                <c:pt idx="5">
                  <c:v>43617</c:v>
                </c:pt>
                <c:pt idx="6">
                  <c:v>43709</c:v>
                </c:pt>
                <c:pt idx="7">
                  <c:v>43800</c:v>
                </c:pt>
                <c:pt idx="8">
                  <c:v>43891</c:v>
                </c:pt>
                <c:pt idx="9">
                  <c:v>43983</c:v>
                </c:pt>
                <c:pt idx="10">
                  <c:v>44075</c:v>
                </c:pt>
                <c:pt idx="11">
                  <c:v>44166</c:v>
                </c:pt>
                <c:pt idx="12">
                  <c:v>44256</c:v>
                </c:pt>
                <c:pt idx="13">
                  <c:v>44348</c:v>
                </c:pt>
                <c:pt idx="14">
                  <c:v>44440</c:v>
                </c:pt>
                <c:pt idx="15">
                  <c:v>44531</c:v>
                </c:pt>
                <c:pt idx="16">
                  <c:v>44621</c:v>
                </c:pt>
                <c:pt idx="17">
                  <c:v>44713</c:v>
                </c:pt>
                <c:pt idx="18">
                  <c:v>44805</c:v>
                </c:pt>
                <c:pt idx="19">
                  <c:v>44896</c:v>
                </c:pt>
                <c:pt idx="20">
                  <c:v>44986</c:v>
                </c:pt>
                <c:pt idx="21">
                  <c:v>45078</c:v>
                </c:pt>
              </c:numCache>
            </c:numRef>
          </c:cat>
          <c:val>
            <c:numRef>
              <c:f>SLM!$AS$32:$AS$53</c:f>
              <c:numCache>
                <c:formatCode>0.0</c:formatCode>
                <c:ptCount val="22"/>
                <c:pt idx="0">
                  <c:v>4.3571915038590703</c:v>
                </c:pt>
                <c:pt idx="1">
                  <c:v>2.2975186207872866</c:v>
                </c:pt>
                <c:pt idx="2">
                  <c:v>0.61587774607989587</c:v>
                </c:pt>
                <c:pt idx="3">
                  <c:v>0.22238148849558215</c:v>
                </c:pt>
                <c:pt idx="4">
                  <c:v>2.4993500581858452</c:v>
                </c:pt>
                <c:pt idx="5">
                  <c:v>0.47557005706533317</c:v>
                </c:pt>
                <c:pt idx="6">
                  <c:v>1.1072071498595015</c:v>
                </c:pt>
                <c:pt idx="7">
                  <c:v>1.8417572595765597</c:v>
                </c:pt>
                <c:pt idx="8">
                  <c:v>-0.95952992060808207</c:v>
                </c:pt>
                <c:pt idx="9">
                  <c:v>-0.51446830445444069</c:v>
                </c:pt>
                <c:pt idx="10">
                  <c:v>-1.3032265125677789</c:v>
                </c:pt>
                <c:pt idx="11">
                  <c:v>-2.5129219802378255</c:v>
                </c:pt>
                <c:pt idx="12">
                  <c:v>-1.351269994541493</c:v>
                </c:pt>
                <c:pt idx="13">
                  <c:v>1.1768002456918669</c:v>
                </c:pt>
                <c:pt idx="14">
                  <c:v>1.7607232091602754</c:v>
                </c:pt>
                <c:pt idx="15">
                  <c:v>3.5341426779841312</c:v>
                </c:pt>
                <c:pt idx="16">
                  <c:v>3.685885977777148</c:v>
                </c:pt>
                <c:pt idx="17">
                  <c:v>1.3856414265779327</c:v>
                </c:pt>
                <c:pt idx="18">
                  <c:v>0.32678145016653559</c:v>
                </c:pt>
                <c:pt idx="19">
                  <c:v>1.486681832587422</c:v>
                </c:pt>
                <c:pt idx="20">
                  <c:v>0.86705244373634915</c:v>
                </c:pt>
                <c:pt idx="21">
                  <c:v>2.3058862417051573</c:v>
                </c:pt>
              </c:numCache>
            </c:numRef>
          </c:val>
          <c:smooth val="0"/>
          <c:extLst>
            <c:ext xmlns:c16="http://schemas.microsoft.com/office/drawing/2014/chart" uri="{C3380CC4-5D6E-409C-BE32-E72D297353CC}">
              <c16:uniqueId val="{00000000-6FD7-40CB-88FE-ED00B04BE80D}"/>
            </c:ext>
          </c:extLst>
        </c:ser>
        <c:dLbls>
          <c:showLegendKey val="0"/>
          <c:showVal val="0"/>
          <c:showCatName val="0"/>
          <c:showSerName val="0"/>
          <c:showPercent val="0"/>
          <c:showBubbleSize val="0"/>
        </c:dLbls>
        <c:marker val="1"/>
        <c:smooth val="0"/>
        <c:axId val="224435031"/>
        <c:axId val="224434047"/>
      </c:lineChart>
      <c:lineChart>
        <c:grouping val="standard"/>
        <c:varyColors val="0"/>
        <c:ser>
          <c:idx val="0"/>
          <c:order val="1"/>
          <c:tx>
            <c:strRef>
              <c:f>SLM!$AT$23</c:f>
              <c:strCache>
                <c:ptCount val="1"/>
                <c:pt idx="0">
                  <c:v>Unemployment rate →</c:v>
                </c:pt>
              </c:strCache>
            </c:strRef>
          </c:tx>
          <c:spPr>
            <a:ln w="50800" cap="rnd">
              <a:solidFill>
                <a:srgbClr val="8CC841"/>
              </a:solidFill>
              <a:prstDash val="solid"/>
              <a:round/>
            </a:ln>
            <a:effectLst/>
          </c:spPr>
          <c:marker>
            <c:symbol val="none"/>
          </c:marker>
          <c:cat>
            <c:numRef>
              <c:f>SLM!$AR$32:$AR$53</c:f>
              <c:numCache>
                <c:formatCode>m/d/yyyy</c:formatCode>
                <c:ptCount val="22"/>
                <c:pt idx="0">
                  <c:v>43160</c:v>
                </c:pt>
                <c:pt idx="1">
                  <c:v>43252</c:v>
                </c:pt>
                <c:pt idx="2">
                  <c:v>43344</c:v>
                </c:pt>
                <c:pt idx="3">
                  <c:v>43435</c:v>
                </c:pt>
                <c:pt idx="4">
                  <c:v>43525</c:v>
                </c:pt>
                <c:pt idx="5">
                  <c:v>43617</c:v>
                </c:pt>
                <c:pt idx="6">
                  <c:v>43709</c:v>
                </c:pt>
                <c:pt idx="7">
                  <c:v>43800</c:v>
                </c:pt>
                <c:pt idx="8">
                  <c:v>43891</c:v>
                </c:pt>
                <c:pt idx="9">
                  <c:v>43983</c:v>
                </c:pt>
                <c:pt idx="10">
                  <c:v>44075</c:v>
                </c:pt>
                <c:pt idx="11">
                  <c:v>44166</c:v>
                </c:pt>
                <c:pt idx="12">
                  <c:v>44256</c:v>
                </c:pt>
                <c:pt idx="13">
                  <c:v>44348</c:v>
                </c:pt>
                <c:pt idx="14">
                  <c:v>44440</c:v>
                </c:pt>
                <c:pt idx="15">
                  <c:v>44531</c:v>
                </c:pt>
                <c:pt idx="16">
                  <c:v>44621</c:v>
                </c:pt>
                <c:pt idx="17">
                  <c:v>44713</c:v>
                </c:pt>
                <c:pt idx="18">
                  <c:v>44805</c:v>
                </c:pt>
                <c:pt idx="19">
                  <c:v>44896</c:v>
                </c:pt>
                <c:pt idx="20">
                  <c:v>44986</c:v>
                </c:pt>
                <c:pt idx="21">
                  <c:v>45078</c:v>
                </c:pt>
              </c:numCache>
            </c:numRef>
          </c:cat>
          <c:val>
            <c:numRef>
              <c:f>SLM!$AT$32:$AT$53</c:f>
              <c:numCache>
                <c:formatCode>0.0</c:formatCode>
                <c:ptCount val="22"/>
                <c:pt idx="0">
                  <c:v>9.4137975880198805</c:v>
                </c:pt>
                <c:pt idx="1">
                  <c:v>8.1277328472255199</c:v>
                </c:pt>
                <c:pt idx="2">
                  <c:v>8.2437039304313107</c:v>
                </c:pt>
                <c:pt idx="3">
                  <c:v>7.8993587846292002</c:v>
                </c:pt>
                <c:pt idx="4">
                  <c:v>6.9041144460964796</c:v>
                </c:pt>
                <c:pt idx="5">
                  <c:v>6.5254780064657103</c:v>
                </c:pt>
                <c:pt idx="6">
                  <c:v>6.3878938547271096</c:v>
                </c:pt>
                <c:pt idx="7">
                  <c:v>6.6433426422290598</c:v>
                </c:pt>
                <c:pt idx="8">
                  <c:v>6.3055170110600596</c:v>
                </c:pt>
                <c:pt idx="9">
                  <c:v>6.8615682884910099</c:v>
                </c:pt>
                <c:pt idx="10">
                  <c:v>8.2012168646002603</c:v>
                </c:pt>
                <c:pt idx="11">
                  <c:v>8.6442971772530903</c:v>
                </c:pt>
                <c:pt idx="12">
                  <c:v>9.0660224125364905</c:v>
                </c:pt>
                <c:pt idx="13">
                  <c:v>8.4394611687200101</c:v>
                </c:pt>
                <c:pt idx="14">
                  <c:v>6.8276913807518103</c:v>
                </c:pt>
                <c:pt idx="15">
                  <c:v>6.0926748540153399</c:v>
                </c:pt>
                <c:pt idx="16">
                  <c:v>6.4923077467242898</c:v>
                </c:pt>
                <c:pt idx="17">
                  <c:v>7.6171822236977</c:v>
                </c:pt>
                <c:pt idx="18">
                  <c:v>7.2928805578109799</c:v>
                </c:pt>
                <c:pt idx="19">
                  <c:v>6.45354187039033</c:v>
                </c:pt>
                <c:pt idx="20">
                  <c:v>6.3974924646805604</c:v>
                </c:pt>
                <c:pt idx="21">
                  <c:v>5.96666243199848</c:v>
                </c:pt>
              </c:numCache>
            </c:numRef>
          </c:val>
          <c:smooth val="0"/>
          <c:extLst>
            <c:ext xmlns:c16="http://schemas.microsoft.com/office/drawing/2014/chart" uri="{C3380CC4-5D6E-409C-BE32-E72D297353CC}">
              <c16:uniqueId val="{00000001-6FD7-40CB-88FE-ED00B04BE80D}"/>
            </c:ext>
          </c:extLst>
        </c:ser>
        <c:dLbls>
          <c:showLegendKey val="0"/>
          <c:showVal val="0"/>
          <c:showCatName val="0"/>
          <c:showSerName val="0"/>
          <c:showPercent val="0"/>
          <c:showBubbleSize val="0"/>
        </c:dLbls>
        <c:marker val="1"/>
        <c:smooth val="0"/>
        <c:axId val="1719462960"/>
        <c:axId val="1719470032"/>
      </c:lineChart>
      <c:dateAx>
        <c:axId val="224435031"/>
        <c:scaling>
          <c:orientation val="minMax"/>
        </c:scaling>
        <c:delete val="0"/>
        <c:axPos val="b"/>
        <c:numFmt formatCode="yyyy" sourceLinked="0"/>
        <c:majorTickMark val="in"/>
        <c:minorTickMark val="in"/>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224434047"/>
        <c:crosses val="autoZero"/>
        <c:auto val="1"/>
        <c:lblOffset val="0"/>
        <c:baseTimeUnit val="months"/>
        <c:majorUnit val="1"/>
        <c:majorTimeUnit val="years"/>
        <c:minorUnit val="3"/>
        <c:minorTimeUnit val="months"/>
      </c:dateAx>
      <c:valAx>
        <c:axId val="224434047"/>
        <c:scaling>
          <c:orientation val="minMax"/>
          <c:min val="-8"/>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r>
                  <a:rPr lang="en-GB"/>
                  <a:t>Y-o-y % change</a:t>
                </a:r>
              </a:p>
            </c:rich>
          </c:tx>
          <c:layout>
            <c:manualLayout>
              <c:xMode val="edge"/>
              <c:yMode val="edge"/>
              <c:x val="2.7933333333333331E-4"/>
              <c:y val="3.637860663992791E-2"/>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224435031"/>
        <c:crosses val="autoZero"/>
        <c:crossBetween val="between"/>
      </c:valAx>
      <c:valAx>
        <c:axId val="1719470032"/>
        <c:scaling>
          <c:orientation val="minMax"/>
          <c:max val="12"/>
          <c:min val="5"/>
        </c:scaling>
        <c:delete val="0"/>
        <c:axPos val="r"/>
        <c:title>
          <c:tx>
            <c:rich>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r>
                  <a:rPr lang="en-US"/>
                  <a:t>% of labour force</a:t>
                </a:r>
              </a:p>
            </c:rich>
          </c:tx>
          <c:layout>
            <c:manualLayout>
              <c:xMode val="edge"/>
              <c:yMode val="edge"/>
              <c:x val="0.91556622222222217"/>
              <c:y val="4.7239488547685109E-2"/>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title>
        <c:numFmt formatCode="General" sourceLinked="0"/>
        <c:majorTickMark val="out"/>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1719462960"/>
        <c:crosses val="max"/>
        <c:crossBetween val="between"/>
      </c:valAx>
      <c:dateAx>
        <c:axId val="1719462960"/>
        <c:scaling>
          <c:orientation val="minMax"/>
        </c:scaling>
        <c:delete val="1"/>
        <c:axPos val="b"/>
        <c:numFmt formatCode="m/d/yyyy" sourceLinked="1"/>
        <c:majorTickMark val="out"/>
        <c:minorTickMark val="none"/>
        <c:tickLblPos val="nextTo"/>
        <c:crossAx val="1719470032"/>
        <c:crosses val="autoZero"/>
        <c:auto val="1"/>
        <c:lblOffset val="100"/>
        <c:baseTimeUnit val="months"/>
        <c:majorUnit val="1"/>
        <c:minorUnit val="1"/>
      </c:dateAx>
      <c:spPr>
        <a:solidFill>
          <a:srgbClr val="FFFFFF"/>
        </a:solid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0.21894355555555556"/>
          <c:y val="5.0862530993986722E-2"/>
          <c:w val="0.50781377777777781"/>
          <c:h val="6.5343392759333527E-2"/>
        </c:manualLayout>
      </c:layout>
      <c:overlay val="1"/>
      <c:spPr>
        <a:noFill/>
        <a:ln>
          <a:noFill/>
        </a:ln>
        <a:effectLst/>
      </c:spPr>
      <c:txPr>
        <a:bodyPr rot="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Lst>
  </c:spPr>
  <c:txPr>
    <a:bodyPr/>
    <a:lstStyle/>
    <a:p>
      <a:pPr>
        <a:defRPr sz="1600" b="1">
          <a:solidFill>
            <a:schemeClr val="tx1">
              <a:lumMod val="50000"/>
            </a:schemeClr>
          </a:solidFill>
          <a:latin typeface="Arial Narrow" panose="020B060602020203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ysClr val="windowText" lastClr="000000"/>
                </a:solidFill>
                <a:latin typeface="Arial Narrow" panose="020B0606020202030204" pitchFamily="34" charset="0"/>
                <a:ea typeface="+mn-ea"/>
                <a:cs typeface="+mn-cs"/>
              </a:defRPr>
            </a:pPr>
            <a:r>
              <a:rPr lang="en-GB" sz="2000" dirty="0"/>
              <a:t>Inflation, year-on-year</a:t>
            </a:r>
          </a:p>
        </c:rich>
      </c:tx>
      <c:layout>
        <c:manualLayout>
          <c:xMode val="edge"/>
          <c:yMode val="edge"/>
          <c:x val="0.39026288888888883"/>
          <c:y val="2.522270531400965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ysClr val="windowText" lastClr="000000"/>
              </a:solidFill>
              <a:latin typeface="Arial Narrow" panose="020B0606020202030204" pitchFamily="34" charset="0"/>
              <a:ea typeface="+mn-ea"/>
              <a:cs typeface="+mn-cs"/>
            </a:defRPr>
          </a:pPr>
          <a:endParaRPr lang="en-US"/>
        </a:p>
      </c:txPr>
    </c:title>
    <c:autoTitleDeleted val="0"/>
    <c:plotArea>
      <c:layout>
        <c:manualLayout>
          <c:layoutTarget val="inner"/>
          <c:xMode val="edge"/>
          <c:yMode val="edge"/>
          <c:x val="4.8783444444444449E-2"/>
          <c:y val="0.13132056377632803"/>
          <c:w val="0.90535294895275042"/>
          <c:h val="0.77781135265700485"/>
        </c:manualLayout>
      </c:layout>
      <c:lineChart>
        <c:grouping val="standard"/>
        <c:varyColors val="0"/>
        <c:ser>
          <c:idx val="3"/>
          <c:order val="0"/>
          <c:tx>
            <c:strRef>
              <c:f>SINFL!$O$6</c:f>
              <c:strCache>
                <c:ptCount val="1"/>
                <c:pt idx="0">
                  <c:v> ← Core inflation</c:v>
                </c:pt>
              </c:strCache>
            </c:strRef>
          </c:tx>
          <c:spPr>
            <a:ln w="50800" cap="rnd">
              <a:solidFill>
                <a:srgbClr val="037BC1"/>
              </a:solidFill>
              <a:prstDash val="solid"/>
              <a:round/>
            </a:ln>
            <a:effectLst/>
          </c:spPr>
          <c:marker>
            <c:symbol val="none"/>
          </c:marker>
          <c:cat>
            <c:numRef>
              <c:f>SINFL!$N$7:$N$72</c:f>
              <c:numCache>
                <c:formatCode>mmm\-yy</c:formatCode>
                <c:ptCount val="6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numCache>
            </c:numRef>
          </c:cat>
          <c:val>
            <c:numRef>
              <c:f>SINFL!$O$7:$O$72</c:f>
              <c:numCache>
                <c:formatCode>0.0</c:formatCode>
                <c:ptCount val="66"/>
                <c:pt idx="0">
                  <c:v>0.91724624533780796</c:v>
                </c:pt>
                <c:pt idx="1">
                  <c:v>0.73536818777076296</c:v>
                </c:pt>
                <c:pt idx="2">
                  <c:v>0.98940635618653805</c:v>
                </c:pt>
                <c:pt idx="3">
                  <c:v>0.98019801980222698</c:v>
                </c:pt>
                <c:pt idx="4">
                  <c:v>0.96058625470387105</c:v>
                </c:pt>
                <c:pt idx="5">
                  <c:v>0.89058524173041298</c:v>
                </c:pt>
                <c:pt idx="6">
                  <c:v>1.05458451323114</c:v>
                </c:pt>
                <c:pt idx="7">
                  <c:v>1.14447813753276</c:v>
                </c:pt>
                <c:pt idx="8">
                  <c:v>1.10849519325111</c:v>
                </c:pt>
                <c:pt idx="9">
                  <c:v>1.01860920665959</c:v>
                </c:pt>
                <c:pt idx="10">
                  <c:v>0.93320235756353898</c:v>
                </c:pt>
                <c:pt idx="11">
                  <c:v>1.02726195179716</c:v>
                </c:pt>
                <c:pt idx="12">
                  <c:v>0.988813423891581</c:v>
                </c:pt>
                <c:pt idx="13">
                  <c:v>0.91999999999969095</c:v>
                </c:pt>
                <c:pt idx="14">
                  <c:v>0.74220682830274098</c:v>
                </c:pt>
                <c:pt idx="15">
                  <c:v>0.75497597803726002</c:v>
                </c:pt>
                <c:pt idx="16">
                  <c:v>0.902403138794306</c:v>
                </c:pt>
                <c:pt idx="17">
                  <c:v>0.49471335726024801</c:v>
                </c:pt>
                <c:pt idx="18">
                  <c:v>0.87931201082243604</c:v>
                </c:pt>
                <c:pt idx="19">
                  <c:v>0.435203094777314</c:v>
                </c:pt>
                <c:pt idx="20">
                  <c:v>0.64034151547509399</c:v>
                </c:pt>
                <c:pt idx="21">
                  <c:v>0.92107814620972195</c:v>
                </c:pt>
                <c:pt idx="22">
                  <c:v>0.78832116788394002</c:v>
                </c:pt>
                <c:pt idx="23">
                  <c:v>0.63551036370798697</c:v>
                </c:pt>
                <c:pt idx="24">
                  <c:v>0.83077836020142504</c:v>
                </c:pt>
                <c:pt idx="25">
                  <c:v>0.89179548157004296</c:v>
                </c:pt>
                <c:pt idx="26">
                  <c:v>0.85461689587384404</c:v>
                </c:pt>
                <c:pt idx="27">
                  <c:v>0.71039314908489204</c:v>
                </c:pt>
                <c:pt idx="28">
                  <c:v>0.36939826966002098</c:v>
                </c:pt>
                <c:pt idx="29">
                  <c:v>-0.106177606177628</c:v>
                </c:pt>
                <c:pt idx="30">
                  <c:v>-0.45019157088125</c:v>
                </c:pt>
                <c:pt idx="31">
                  <c:v>-0.33702455464646203</c:v>
                </c:pt>
                <c:pt idx="32">
                  <c:v>-9.6404126102882706E-3</c:v>
                </c:pt>
                <c:pt idx="33">
                  <c:v>0.39388990296877502</c:v>
                </c:pt>
                <c:pt idx="34">
                  <c:v>0.78215527230568305</c:v>
                </c:pt>
                <c:pt idx="35">
                  <c:v>0.61206645292941197</c:v>
                </c:pt>
                <c:pt idx="36">
                  <c:v>0.80431584109897203</c:v>
                </c:pt>
                <c:pt idx="37">
                  <c:v>1.01158907876627</c:v>
                </c:pt>
                <c:pt idx="38">
                  <c:v>0.78893542417526996</c:v>
                </c:pt>
                <c:pt idx="39">
                  <c:v>0.60875446903106101</c:v>
                </c:pt>
                <c:pt idx="40">
                  <c:v>0.83292978208227197</c:v>
                </c:pt>
                <c:pt idx="41">
                  <c:v>0.97593970431977095</c:v>
                </c:pt>
                <c:pt idx="42">
                  <c:v>1.2700856345620299</c:v>
                </c:pt>
                <c:pt idx="43">
                  <c:v>1.7294685990341701</c:v>
                </c:pt>
                <c:pt idx="44">
                  <c:v>1.6968762051682</c:v>
                </c:pt>
                <c:pt idx="45">
                  <c:v>1.68421052631524</c:v>
                </c:pt>
                <c:pt idx="46">
                  <c:v>2.0312350292224099</c:v>
                </c:pt>
                <c:pt idx="47">
                  <c:v>2.5492468134411599</c:v>
                </c:pt>
                <c:pt idx="48">
                  <c:v>2.6272258441184202</c:v>
                </c:pt>
                <c:pt idx="49">
                  <c:v>3.5391346621288799</c:v>
                </c:pt>
                <c:pt idx="50">
                  <c:v>4.6579049091611404</c:v>
                </c:pt>
                <c:pt idx="51">
                  <c:v>6.2716096811373196</c:v>
                </c:pt>
                <c:pt idx="52">
                  <c:v>6.8869464988955302</c:v>
                </c:pt>
                <c:pt idx="53">
                  <c:v>8.4019138755979998</c:v>
                </c:pt>
                <c:pt idx="54">
                  <c:v>9.0926365795718809</c:v>
                </c:pt>
                <c:pt idx="55">
                  <c:v>9.5450660081680105</c:v>
                </c:pt>
                <c:pt idx="56">
                  <c:v>9.8217671596510101</c:v>
                </c:pt>
                <c:pt idx="57">
                  <c:v>9.6932053453793294</c:v>
                </c:pt>
                <c:pt idx="58">
                  <c:v>9.7943468870320292</c:v>
                </c:pt>
                <c:pt idx="59">
                  <c:v>10.527306967985201</c:v>
                </c:pt>
                <c:pt idx="60">
                  <c:v>11.254385133212599</c:v>
                </c:pt>
                <c:pt idx="61">
                  <c:v>10.442295051179</c:v>
                </c:pt>
                <c:pt idx="62">
                  <c:v>9.9538319482915103</c:v>
                </c:pt>
                <c:pt idx="63">
                  <c:v>9.3628558517847793</c:v>
                </c:pt>
                <c:pt idx="64">
                  <c:v>9.5345075485270403</c:v>
                </c:pt>
                <c:pt idx="65">
                  <c:v>9.5338983050847208</c:v>
                </c:pt>
              </c:numCache>
            </c:numRef>
          </c:val>
          <c:smooth val="0"/>
          <c:extLst>
            <c:ext xmlns:c16="http://schemas.microsoft.com/office/drawing/2014/chart" uri="{C3380CC4-5D6E-409C-BE32-E72D297353CC}">
              <c16:uniqueId val="{00000000-8B98-4BF6-871B-B7CF12B198FA}"/>
            </c:ext>
          </c:extLst>
        </c:ser>
        <c:ser>
          <c:idx val="4"/>
          <c:order val="1"/>
          <c:tx>
            <c:strRef>
              <c:f>SINFL!$P$6</c:f>
              <c:strCache>
                <c:ptCount val="1"/>
                <c:pt idx="0">
                  <c:v> ← Headline inflation</c:v>
                </c:pt>
              </c:strCache>
            </c:strRef>
          </c:tx>
          <c:spPr>
            <a:ln w="50800" cap="rnd">
              <a:solidFill>
                <a:srgbClr val="8CC841"/>
              </a:solidFill>
              <a:prstDash val="solid"/>
              <a:round/>
            </a:ln>
            <a:effectLst/>
          </c:spPr>
          <c:marker>
            <c:symbol val="none"/>
          </c:marker>
          <c:cat>
            <c:numRef>
              <c:f>SINFL!$N$7:$N$72</c:f>
              <c:numCache>
                <c:formatCode>mmm\-yy</c:formatCode>
                <c:ptCount val="6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numCache>
            </c:numRef>
          </c:cat>
          <c:val>
            <c:numRef>
              <c:f>SINFL!$P$7:$P$72</c:f>
              <c:numCache>
                <c:formatCode>0.0</c:formatCode>
                <c:ptCount val="66"/>
                <c:pt idx="0">
                  <c:v>1.24610591900293</c:v>
                </c:pt>
                <c:pt idx="1">
                  <c:v>0.92276830491432305</c:v>
                </c:pt>
                <c:pt idx="2">
                  <c:v>1.1709367493990701</c:v>
                </c:pt>
                <c:pt idx="3">
                  <c:v>1.3916500994030301</c:v>
                </c:pt>
                <c:pt idx="4">
                  <c:v>1.8118466898957499</c:v>
                </c:pt>
                <c:pt idx="5">
                  <c:v>2.1812413246089299</c:v>
                </c:pt>
                <c:pt idx="6">
                  <c:v>2.22882615156092</c:v>
                </c:pt>
                <c:pt idx="7">
                  <c:v>2.1386138613861401</c:v>
                </c:pt>
                <c:pt idx="8">
                  <c:v>1.6186340307933</c:v>
                </c:pt>
                <c:pt idx="9">
                  <c:v>1.66617371586312</c:v>
                </c:pt>
                <c:pt idx="10">
                  <c:v>1.2933162207519799</c:v>
                </c:pt>
                <c:pt idx="11">
                  <c:v>1.0004952947008801</c:v>
                </c:pt>
                <c:pt idx="12">
                  <c:v>0.56575682382175496</c:v>
                </c:pt>
                <c:pt idx="13">
                  <c:v>0.78513218048150302</c:v>
                </c:pt>
                <c:pt idx="14">
                  <c:v>1.09803145711735</c:v>
                </c:pt>
                <c:pt idx="15">
                  <c:v>0.84313725490190605</c:v>
                </c:pt>
                <c:pt idx="16">
                  <c:v>1.0071379681233901</c:v>
                </c:pt>
                <c:pt idx="17">
                  <c:v>0.51426353580424</c:v>
                </c:pt>
                <c:pt idx="18">
                  <c:v>0.89147286821684901</c:v>
                </c:pt>
                <c:pt idx="19">
                  <c:v>0.55253974408726103</c:v>
                </c:pt>
                <c:pt idx="20">
                  <c:v>0.56332556332563199</c:v>
                </c:pt>
                <c:pt idx="21">
                  <c:v>0.64972847168328995</c:v>
                </c:pt>
                <c:pt idx="22">
                  <c:v>0.76998050682211105</c:v>
                </c:pt>
                <c:pt idx="23">
                  <c:v>1.2652020400151001</c:v>
                </c:pt>
                <c:pt idx="24">
                  <c:v>1.77654954599288</c:v>
                </c:pt>
                <c:pt idx="25">
                  <c:v>1.2227590967362201</c:v>
                </c:pt>
                <c:pt idx="26">
                  <c:v>0.46966731898303099</c:v>
                </c:pt>
                <c:pt idx="27">
                  <c:v>-0.145829282519509</c:v>
                </c:pt>
                <c:pt idx="28">
                  <c:v>-0.69699903194577495</c:v>
                </c:pt>
                <c:pt idx="29">
                  <c:v>-0.434404865335207</c:v>
                </c:pt>
                <c:pt idx="30">
                  <c:v>-0.61467537456770704</c:v>
                </c:pt>
                <c:pt idx="31">
                  <c:v>-0.443458980044726</c:v>
                </c:pt>
                <c:pt idx="32">
                  <c:v>-0.34769171334750099</c:v>
                </c:pt>
                <c:pt idx="33">
                  <c:v>-0.18306195201862599</c:v>
                </c:pt>
                <c:pt idx="34">
                  <c:v>-2.9016345874759101E-2</c:v>
                </c:pt>
                <c:pt idx="35">
                  <c:v>-0.28087167070171998</c:v>
                </c:pt>
                <c:pt idx="36">
                  <c:v>-3.8789759504017703E-2</c:v>
                </c:pt>
                <c:pt idx="37">
                  <c:v>0.65270336093503101</c:v>
                </c:pt>
                <c:pt idx="38">
                  <c:v>1.6166731593300101</c:v>
                </c:pt>
                <c:pt idx="39">
                  <c:v>2.1322169214291802</c:v>
                </c:pt>
                <c:pt idx="40">
                  <c:v>2.3688828231626502</c:v>
                </c:pt>
                <c:pt idx="41">
                  <c:v>2.1911964320345101</c:v>
                </c:pt>
                <c:pt idx="42">
                  <c:v>2.72516428295339</c:v>
                </c:pt>
                <c:pt idx="43">
                  <c:v>3.13740679771474</c:v>
                </c:pt>
                <c:pt idx="44">
                  <c:v>3.5084318666410801</c:v>
                </c:pt>
                <c:pt idx="45">
                  <c:v>3.90926640926617</c:v>
                </c:pt>
                <c:pt idx="46">
                  <c:v>4.6633126934984004</c:v>
                </c:pt>
                <c:pt idx="47">
                  <c:v>5.1961926961925098</c:v>
                </c:pt>
                <c:pt idx="48">
                  <c:v>5.5102832751260298</c:v>
                </c:pt>
                <c:pt idx="49">
                  <c:v>6.2717770034843303</c:v>
                </c:pt>
                <c:pt idx="50">
                  <c:v>7.2742955721678397</c:v>
                </c:pt>
                <c:pt idx="51">
                  <c:v>9.5710200190662107</c:v>
                </c:pt>
                <c:pt idx="52">
                  <c:v>10.722788305876</c:v>
                </c:pt>
                <c:pt idx="53">
                  <c:v>12.0872865275142</c:v>
                </c:pt>
                <c:pt idx="54">
                  <c:v>12.6528692380049</c:v>
                </c:pt>
                <c:pt idx="55">
                  <c:v>12.5715895221111</c:v>
                </c:pt>
                <c:pt idx="56">
                  <c:v>12.556179775280601</c:v>
                </c:pt>
                <c:pt idx="57">
                  <c:v>12.745006967023301</c:v>
                </c:pt>
                <c:pt idx="58">
                  <c:v>12.950637825846</c:v>
                </c:pt>
                <c:pt idx="59">
                  <c:v>12.6673437355744</c:v>
                </c:pt>
                <c:pt idx="60">
                  <c:v>12.486208164767101</c:v>
                </c:pt>
                <c:pt idx="61">
                  <c:v>11.7304189435336</c:v>
                </c:pt>
                <c:pt idx="62">
                  <c:v>10.542303225229899</c:v>
                </c:pt>
                <c:pt idx="63">
                  <c:v>8.8915956151034408</c:v>
                </c:pt>
                <c:pt idx="64">
                  <c:v>8.2652446890856996</c:v>
                </c:pt>
                <c:pt idx="65">
                  <c:v>8.2698493313020194</c:v>
                </c:pt>
              </c:numCache>
            </c:numRef>
          </c:val>
          <c:smooth val="0"/>
          <c:extLst>
            <c:ext xmlns:c16="http://schemas.microsoft.com/office/drawing/2014/chart" uri="{C3380CC4-5D6E-409C-BE32-E72D297353CC}">
              <c16:uniqueId val="{00000001-8B98-4BF6-871B-B7CF12B198FA}"/>
            </c:ext>
          </c:extLst>
        </c:ser>
        <c:dLbls>
          <c:showLegendKey val="0"/>
          <c:showVal val="0"/>
          <c:showCatName val="0"/>
          <c:showSerName val="0"/>
          <c:showPercent val="0"/>
          <c:showBubbleSize val="0"/>
        </c:dLbls>
        <c:marker val="1"/>
        <c:smooth val="0"/>
        <c:axId val="682775648"/>
        <c:axId val="682769416"/>
      </c:lineChart>
      <c:lineChart>
        <c:grouping val="standard"/>
        <c:varyColors val="0"/>
        <c:ser>
          <c:idx val="5"/>
          <c:order val="2"/>
          <c:tx>
            <c:strRef>
              <c:f>SINFL!$Q$6</c:f>
              <c:strCache>
                <c:ptCount val="1"/>
                <c:pt idx="0">
                  <c:v> Energy inflation → </c:v>
                </c:pt>
              </c:strCache>
            </c:strRef>
          </c:tx>
          <c:spPr>
            <a:ln w="50800" cap="rnd">
              <a:solidFill>
                <a:srgbClr val="7F0506"/>
              </a:solidFill>
              <a:prstDash val="solid"/>
              <a:round/>
            </a:ln>
            <a:effectLst/>
          </c:spPr>
          <c:marker>
            <c:symbol val="none"/>
          </c:marker>
          <c:cat>
            <c:numRef>
              <c:f>SINFL!$N$7:$N$72</c:f>
              <c:numCache>
                <c:formatCode>mmm\-yy</c:formatCode>
                <c:ptCount val="6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numCache>
            </c:numRef>
          </c:cat>
          <c:val>
            <c:numRef>
              <c:f>SINFL!$Q$7:$Q$72</c:f>
              <c:numCache>
                <c:formatCode>General</c:formatCode>
                <c:ptCount val="66"/>
                <c:pt idx="0">
                  <c:v>3.2</c:v>
                </c:pt>
                <c:pt idx="1">
                  <c:v>2.5</c:v>
                </c:pt>
                <c:pt idx="2">
                  <c:v>2.5</c:v>
                </c:pt>
                <c:pt idx="3">
                  <c:v>4.4000000000000004</c:v>
                </c:pt>
                <c:pt idx="4">
                  <c:v>7.4</c:v>
                </c:pt>
                <c:pt idx="5">
                  <c:v>10.199999999999999</c:v>
                </c:pt>
                <c:pt idx="6">
                  <c:v>10.6</c:v>
                </c:pt>
                <c:pt idx="7">
                  <c:v>9.3000000000000007</c:v>
                </c:pt>
                <c:pt idx="8">
                  <c:v>6.8</c:v>
                </c:pt>
                <c:pt idx="9">
                  <c:v>6.9</c:v>
                </c:pt>
                <c:pt idx="10">
                  <c:v>4.3</c:v>
                </c:pt>
                <c:pt idx="11">
                  <c:v>0.3</c:v>
                </c:pt>
                <c:pt idx="12">
                  <c:v>-1.3</c:v>
                </c:pt>
                <c:pt idx="13">
                  <c:v>1.1000000000000001</c:v>
                </c:pt>
                <c:pt idx="14">
                  <c:v>3.6</c:v>
                </c:pt>
                <c:pt idx="15">
                  <c:v>3.8</c:v>
                </c:pt>
                <c:pt idx="16">
                  <c:v>2.8</c:v>
                </c:pt>
                <c:pt idx="17">
                  <c:v>0.2</c:v>
                </c:pt>
                <c:pt idx="18">
                  <c:v>0.3</c:v>
                </c:pt>
                <c:pt idx="19">
                  <c:v>0</c:v>
                </c:pt>
                <c:pt idx="20">
                  <c:v>-1.3</c:v>
                </c:pt>
                <c:pt idx="21">
                  <c:v>-1.5</c:v>
                </c:pt>
                <c:pt idx="22">
                  <c:v>-0.3</c:v>
                </c:pt>
                <c:pt idx="23">
                  <c:v>3.6</c:v>
                </c:pt>
                <c:pt idx="24">
                  <c:v>5.3</c:v>
                </c:pt>
                <c:pt idx="25">
                  <c:v>1</c:v>
                </c:pt>
                <c:pt idx="26">
                  <c:v>-4.8</c:v>
                </c:pt>
                <c:pt idx="27">
                  <c:v>-12.1</c:v>
                </c:pt>
                <c:pt idx="28">
                  <c:v>-13.3</c:v>
                </c:pt>
                <c:pt idx="29">
                  <c:v>-8.8000000000000007</c:v>
                </c:pt>
                <c:pt idx="30">
                  <c:v>-7</c:v>
                </c:pt>
                <c:pt idx="31">
                  <c:v>-7</c:v>
                </c:pt>
                <c:pt idx="32">
                  <c:v>-7.4</c:v>
                </c:pt>
                <c:pt idx="33">
                  <c:v>-7.9</c:v>
                </c:pt>
                <c:pt idx="34">
                  <c:v>-8.1999999999999993</c:v>
                </c:pt>
                <c:pt idx="35">
                  <c:v>-6.5</c:v>
                </c:pt>
                <c:pt idx="36">
                  <c:v>-5.7</c:v>
                </c:pt>
                <c:pt idx="37">
                  <c:v>-1.8</c:v>
                </c:pt>
                <c:pt idx="38">
                  <c:v>4.9000000000000004</c:v>
                </c:pt>
                <c:pt idx="39">
                  <c:v>12.1</c:v>
                </c:pt>
                <c:pt idx="40">
                  <c:v>13.4</c:v>
                </c:pt>
                <c:pt idx="41">
                  <c:v>10.1</c:v>
                </c:pt>
                <c:pt idx="42">
                  <c:v>10</c:v>
                </c:pt>
                <c:pt idx="43">
                  <c:v>10.1</c:v>
                </c:pt>
                <c:pt idx="44">
                  <c:v>12.2</c:v>
                </c:pt>
                <c:pt idx="45">
                  <c:v>14.4</c:v>
                </c:pt>
                <c:pt idx="46">
                  <c:v>15.6</c:v>
                </c:pt>
                <c:pt idx="47">
                  <c:v>12.4</c:v>
                </c:pt>
                <c:pt idx="48">
                  <c:v>11.9</c:v>
                </c:pt>
                <c:pt idx="49">
                  <c:v>12.3</c:v>
                </c:pt>
                <c:pt idx="50">
                  <c:v>15.8</c:v>
                </c:pt>
                <c:pt idx="51">
                  <c:v>23.1</c:v>
                </c:pt>
                <c:pt idx="52">
                  <c:v>25.4</c:v>
                </c:pt>
                <c:pt idx="53">
                  <c:v>25.8</c:v>
                </c:pt>
                <c:pt idx="54">
                  <c:v>24.2</c:v>
                </c:pt>
                <c:pt idx="55">
                  <c:v>19.3</c:v>
                </c:pt>
                <c:pt idx="56">
                  <c:v>18.5</c:v>
                </c:pt>
                <c:pt idx="57">
                  <c:v>19</c:v>
                </c:pt>
                <c:pt idx="58">
                  <c:v>20.3</c:v>
                </c:pt>
                <c:pt idx="59">
                  <c:v>14.7</c:v>
                </c:pt>
                <c:pt idx="60">
                  <c:v>12.5</c:v>
                </c:pt>
                <c:pt idx="61">
                  <c:v>11</c:v>
                </c:pt>
                <c:pt idx="62">
                  <c:v>4.3</c:v>
                </c:pt>
                <c:pt idx="63">
                  <c:v>-2.2999999999999998</c:v>
                </c:pt>
                <c:pt idx="64">
                  <c:v>-7</c:v>
                </c:pt>
                <c:pt idx="65">
                  <c:v>-7.2</c:v>
                </c:pt>
              </c:numCache>
            </c:numRef>
          </c:val>
          <c:smooth val="0"/>
          <c:extLst>
            <c:ext xmlns:c16="http://schemas.microsoft.com/office/drawing/2014/chart" uri="{C3380CC4-5D6E-409C-BE32-E72D297353CC}">
              <c16:uniqueId val="{00000002-8B98-4BF6-871B-B7CF12B198FA}"/>
            </c:ext>
          </c:extLst>
        </c:ser>
        <c:dLbls>
          <c:showLegendKey val="0"/>
          <c:showVal val="0"/>
          <c:showCatName val="0"/>
          <c:showSerName val="0"/>
          <c:showPercent val="0"/>
          <c:showBubbleSize val="0"/>
        </c:dLbls>
        <c:marker val="1"/>
        <c:smooth val="0"/>
        <c:axId val="1021141696"/>
        <c:axId val="1021142528"/>
      </c:lineChart>
      <c:dateAx>
        <c:axId val="682775648"/>
        <c:scaling>
          <c:orientation val="minMax"/>
        </c:scaling>
        <c:delete val="0"/>
        <c:axPos val="b"/>
        <c:numFmt formatCode="yyyy" sourceLinked="0"/>
        <c:majorTickMark val="in"/>
        <c:minorTickMark val="out"/>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60000000" spcFirstLastPara="1" vertOverflow="ellipsis" vert="horz"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crossAx val="682769416"/>
        <c:crossesAt val="-20"/>
        <c:auto val="0"/>
        <c:lblOffset val="0"/>
        <c:baseTimeUnit val="months"/>
        <c:majorUnit val="1"/>
        <c:majorTimeUnit val="years"/>
        <c:minorUnit val="1"/>
        <c:minorTimeUnit val="months"/>
      </c:dateAx>
      <c:valAx>
        <c:axId val="682769416"/>
        <c:scaling>
          <c:orientation val="minMax"/>
          <c:max val="20"/>
          <c:min val="-10"/>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r>
                  <a:rPr lang="en-US"/>
                  <a:t> %</a:t>
                </a:r>
              </a:p>
            </c:rich>
          </c:tx>
          <c:layout>
            <c:manualLayout>
              <c:xMode val="edge"/>
              <c:yMode val="edge"/>
              <c:x val="8.7517633391419776E-3"/>
              <c:y val="5.2694888888888888E-2"/>
            </c:manualLayout>
          </c:layout>
          <c:overlay val="0"/>
          <c:spPr>
            <a:noFill/>
            <a:ln>
              <a:noFill/>
            </a:ln>
            <a:effectLst/>
          </c:spPr>
          <c:txPr>
            <a:bodyPr rot="0" spcFirstLastPara="1" vertOverflow="ellipsis"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crossAx val="682775648"/>
        <c:crosses val="autoZero"/>
        <c:crossBetween val="between"/>
      </c:valAx>
      <c:valAx>
        <c:axId val="1021142528"/>
        <c:scaling>
          <c:orientation val="minMax"/>
          <c:max val="40"/>
          <c:min val="-20"/>
        </c:scaling>
        <c:delete val="0"/>
        <c:axPos val="r"/>
        <c:title>
          <c:tx>
            <c:rich>
              <a:bodyPr rot="0" spcFirstLastPara="1" vertOverflow="ellipsis"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r>
                  <a:rPr lang="en-US"/>
                  <a:t>%</a:t>
                </a:r>
              </a:p>
            </c:rich>
          </c:tx>
          <c:layout>
            <c:manualLayout>
              <c:xMode val="edge"/>
              <c:yMode val="edge"/>
              <c:x val="0.96725511111111107"/>
              <c:y val="4.6527294685990331E-2"/>
            </c:manualLayout>
          </c:layout>
          <c:overlay val="0"/>
          <c:spPr>
            <a:noFill/>
            <a:ln>
              <a:noFill/>
            </a:ln>
            <a:effectLst/>
          </c:spPr>
          <c:txPr>
            <a:bodyPr rot="0" spcFirstLastPara="1" vertOverflow="ellipsis"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crossAx val="1021141696"/>
        <c:crosses val="max"/>
        <c:crossBetween val="between"/>
      </c:valAx>
      <c:dateAx>
        <c:axId val="1021141696"/>
        <c:scaling>
          <c:orientation val="minMax"/>
        </c:scaling>
        <c:delete val="1"/>
        <c:axPos val="b"/>
        <c:numFmt formatCode="mmm\-yy" sourceLinked="1"/>
        <c:majorTickMark val="out"/>
        <c:minorTickMark val="none"/>
        <c:tickLblPos val="nextTo"/>
        <c:crossAx val="1021142528"/>
        <c:crosses val="autoZero"/>
        <c:auto val="1"/>
        <c:lblOffset val="100"/>
        <c:baseTimeUnit val="months"/>
      </c:dateAx>
      <c:spPr>
        <a:solidFill>
          <a:srgbClr val="FFFFFF"/>
        </a:solid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4.133022222222222E-2"/>
          <c:y val="0.12356425120772946"/>
          <c:w val="0.91875066666666672"/>
          <c:h val="0.10687632850241548"/>
        </c:manualLayout>
      </c:layout>
      <c:overlay val="1"/>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ysClr val="windowText" lastClr="000000"/>
          </a:solidFill>
          <a:latin typeface="Arial Narrow" panose="020B060602020203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8.7445796086387494E-3"/>
          <c:y val="1.9920803043647736E-2"/>
          <c:w val="0.98906927548920154"/>
          <c:h val="0.97509899619544038"/>
        </c:manualLayout>
      </c:layout>
      <c:barChart>
        <c:barDir val="col"/>
        <c:grouping val="clustered"/>
        <c:varyColors val="0"/>
        <c:ser>
          <c:idx val="0"/>
          <c:order val="0"/>
          <c:tx>
            <c:strRef>
              <c:f>data2_7!$BJ$7</c:f>
              <c:strCache>
                <c:ptCount val="1"/>
                <c:pt idx="0">
                  <c:v>Fiscal balance, % of GDP</c:v>
                </c:pt>
              </c:strCache>
            </c:strRef>
          </c:tx>
          <c:spPr>
            <a:solidFill>
              <a:srgbClr val="037BC1"/>
            </a:solidFill>
            <a:ln w="6350" cmpd="sng">
              <a:solidFill>
                <a:srgbClr val="000000"/>
              </a:solidFill>
            </a:ln>
            <a:effectLst/>
          </c:spPr>
          <c:invertIfNegative val="0"/>
          <c:dPt>
            <c:idx val="2"/>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1-A5CE-44AC-A487-17F0F1C6AC86}"/>
              </c:ext>
            </c:extLst>
          </c:dPt>
          <c:dPt>
            <c:idx val="20"/>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3-A5CE-44AC-A487-17F0F1C6AC86}"/>
              </c:ext>
            </c:extLst>
          </c:dPt>
          <c:cat>
            <c:numRef>
              <c:f>data2_7!$BH$17:$BH$26</c:f>
              <c:numCache>
                <c:formatCode>m/d/yyyy</c:formatCode>
                <c:ptCount val="10"/>
                <c:pt idx="0">
                  <c:v>42005</c:v>
                </c:pt>
                <c:pt idx="1">
                  <c:v>42370</c:v>
                </c:pt>
                <c:pt idx="2">
                  <c:v>42736</c:v>
                </c:pt>
                <c:pt idx="3">
                  <c:v>43101</c:v>
                </c:pt>
                <c:pt idx="4">
                  <c:v>43466</c:v>
                </c:pt>
                <c:pt idx="5">
                  <c:v>43831</c:v>
                </c:pt>
                <c:pt idx="6">
                  <c:v>44197</c:v>
                </c:pt>
                <c:pt idx="7">
                  <c:v>44562</c:v>
                </c:pt>
                <c:pt idx="8">
                  <c:v>44927</c:v>
                </c:pt>
                <c:pt idx="9">
                  <c:v>45292</c:v>
                </c:pt>
              </c:numCache>
            </c:numRef>
          </c:cat>
          <c:val>
            <c:numRef>
              <c:f>data2_7!$BJ$17:$BJ$26</c:f>
              <c:numCache>
                <c:formatCode>#,##0.00</c:formatCode>
                <c:ptCount val="10"/>
                <c:pt idx="0">
                  <c:v>-3.4954560178174399</c:v>
                </c:pt>
                <c:pt idx="1">
                  <c:v>-1.03631458206573</c:v>
                </c:pt>
                <c:pt idx="2">
                  <c:v>0.62787572018888105</c:v>
                </c:pt>
                <c:pt idx="3">
                  <c:v>-5.2760310475773203E-2</c:v>
                </c:pt>
                <c:pt idx="4">
                  <c:v>0.217216790644186</c:v>
                </c:pt>
                <c:pt idx="5">
                  <c:v>-7.3064885789724299</c:v>
                </c:pt>
                <c:pt idx="6">
                  <c:v>-2.4857605605260402</c:v>
                </c:pt>
                <c:pt idx="7">
                  <c:v>0.39123095125708302</c:v>
                </c:pt>
                <c:pt idx="8">
                  <c:v>-7.4083376268529399E-2</c:v>
                </c:pt>
                <c:pt idx="9">
                  <c:v>-0.98175669128445697</c:v>
                </c:pt>
              </c:numCache>
            </c:numRef>
          </c:val>
          <c:extLst>
            <c:ext xmlns:c16="http://schemas.microsoft.com/office/drawing/2014/chart" uri="{C3380CC4-5D6E-409C-BE32-E72D297353CC}">
              <c16:uniqueId val="{00000004-A5CE-44AC-A487-17F0F1C6AC86}"/>
            </c:ext>
          </c:extLst>
        </c:ser>
        <c:dLbls>
          <c:showLegendKey val="0"/>
          <c:showVal val="0"/>
          <c:showCatName val="0"/>
          <c:showSerName val="0"/>
          <c:showPercent val="0"/>
          <c:showBubbleSize val="0"/>
        </c:dLbls>
        <c:gapWidth val="50"/>
        <c:axId val="2035334384"/>
        <c:axId val="2035336024"/>
      </c:barChart>
      <c:lineChart>
        <c:grouping val="standard"/>
        <c:varyColors val="0"/>
        <c:ser>
          <c:idx val="1"/>
          <c:order val="1"/>
          <c:tx>
            <c:strRef>
              <c:f>data2_7!$BK$7</c:f>
              <c:strCache>
                <c:ptCount val="1"/>
                <c:pt idx="0">
                  <c:v>Fiscal balance corrected for the business cycle,% of potential GDP</c:v>
                </c:pt>
              </c:strCache>
            </c:strRef>
          </c:tx>
          <c:spPr>
            <a:ln w="6350" cap="rnd">
              <a:noFill/>
              <a:prstDash val="solid"/>
              <a:round/>
            </a:ln>
            <a:effectLst/>
            <a:extLst>
              <a:ext uri="{91240B29-F687-4F45-9708-019B960494DF}">
                <a14:hiddenLine xmlns:a14="http://schemas.microsoft.com/office/drawing/2010/main" w="6350" cap="rnd">
                  <a:solidFill>
                    <a:sysClr val="windowText" lastClr="000000"/>
                  </a:solidFill>
                  <a:prstDash val="solid"/>
                  <a:round/>
                </a14:hiddenLine>
              </a:ext>
            </a:extLst>
          </c:spPr>
          <c:marker>
            <c:symbol val="triangle"/>
            <c:size val="14"/>
            <c:spPr>
              <a:solidFill>
                <a:srgbClr val="FFFFFF"/>
              </a:solidFill>
              <a:ln w="3175">
                <a:solidFill>
                  <a:srgbClr val="000000"/>
                </a:solidFill>
                <a:prstDash val="solid"/>
              </a:ln>
              <a:effectLst/>
            </c:spPr>
          </c:marker>
          <c:cat>
            <c:numRef>
              <c:f>data2_7!$BH$17:$BH$26</c:f>
              <c:numCache>
                <c:formatCode>m/d/yyyy</c:formatCode>
                <c:ptCount val="10"/>
                <c:pt idx="0">
                  <c:v>42005</c:v>
                </c:pt>
                <c:pt idx="1">
                  <c:v>42370</c:v>
                </c:pt>
                <c:pt idx="2">
                  <c:v>42736</c:v>
                </c:pt>
                <c:pt idx="3">
                  <c:v>43101</c:v>
                </c:pt>
                <c:pt idx="4">
                  <c:v>43466</c:v>
                </c:pt>
                <c:pt idx="5">
                  <c:v>43831</c:v>
                </c:pt>
                <c:pt idx="6">
                  <c:v>44197</c:v>
                </c:pt>
                <c:pt idx="7">
                  <c:v>44562</c:v>
                </c:pt>
                <c:pt idx="8">
                  <c:v>44927</c:v>
                </c:pt>
                <c:pt idx="9">
                  <c:v>45292</c:v>
                </c:pt>
              </c:numCache>
            </c:numRef>
          </c:cat>
          <c:val>
            <c:numRef>
              <c:f>data2_7!$BK$17:$BK$26</c:f>
              <c:numCache>
                <c:formatCode>#,##0.00</c:formatCode>
                <c:ptCount val="10"/>
                <c:pt idx="0">
                  <c:v>-2.8924821782444701</c:v>
                </c:pt>
                <c:pt idx="1">
                  <c:v>-0.94652653360097905</c:v>
                </c:pt>
                <c:pt idx="2">
                  <c:v>0.42702925133791497</c:v>
                </c:pt>
                <c:pt idx="3">
                  <c:v>-0.33864711415339099</c:v>
                </c:pt>
                <c:pt idx="4">
                  <c:v>-0.404721925616359</c:v>
                </c:pt>
                <c:pt idx="5">
                  <c:v>-2.6024084880670602</c:v>
                </c:pt>
                <c:pt idx="6">
                  <c:v>-3.87767410038904</c:v>
                </c:pt>
                <c:pt idx="7">
                  <c:v>-3.16536144205618</c:v>
                </c:pt>
                <c:pt idx="8">
                  <c:v>-3.62977937375606</c:v>
                </c:pt>
                <c:pt idx="9">
                  <c:v>-4.5311195816757603</c:v>
                </c:pt>
              </c:numCache>
            </c:numRef>
          </c:val>
          <c:smooth val="0"/>
          <c:extLst>
            <c:ext xmlns:c16="http://schemas.microsoft.com/office/drawing/2014/chart" uri="{C3380CC4-5D6E-409C-BE32-E72D297353CC}">
              <c16:uniqueId val="{00000005-A5CE-44AC-A487-17F0F1C6AC86}"/>
            </c:ext>
          </c:extLst>
        </c:ser>
        <c:dLbls>
          <c:showLegendKey val="0"/>
          <c:showVal val="0"/>
          <c:showCatName val="0"/>
          <c:showSerName val="0"/>
          <c:showPercent val="0"/>
          <c:showBubbleSize val="0"/>
        </c:dLbls>
        <c:marker val="1"/>
        <c:smooth val="0"/>
        <c:axId val="2035334384"/>
        <c:axId val="2035336024"/>
      </c:lineChart>
      <c:dateAx>
        <c:axId val="2035334384"/>
        <c:scaling>
          <c:orientation val="minMax"/>
        </c:scaling>
        <c:delete val="0"/>
        <c:axPos val="b"/>
        <c:numFmt formatCode="yyyy" sourceLinked="0"/>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6024"/>
        <c:crosses val="autoZero"/>
        <c:auto val="1"/>
        <c:lblOffset val="0"/>
        <c:baseTimeUnit val="years"/>
        <c:majorUnit val="1"/>
      </c:dateAx>
      <c:valAx>
        <c:axId val="2035336024"/>
        <c:scaling>
          <c:orientation val="minMax"/>
        </c:scaling>
        <c:delete val="0"/>
        <c:axPos val="l"/>
        <c:majorGridlines>
          <c:spPr>
            <a:ln w="9525" cap="flat" cmpd="sng" algn="ctr">
              <a:solidFill>
                <a:srgbClr val="C8C8C8"/>
              </a:solidFill>
              <a:prstDash val="solid"/>
              <a:round/>
            </a:ln>
            <a:effectLst/>
          </c:spPr>
        </c:majorGridlines>
        <c:numFmt formatCode="General"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4384"/>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4.1697185192121677E-2"/>
          <c:y val="4.6216263061262745E-2"/>
          <c:w val="0.95273451439094448"/>
          <c:h val="7.4703011413679007E-2"/>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tx1">
              <a:lumMod val="95000"/>
              <a:lumOff val="5000"/>
            </a:schemeClr>
          </a:solidFill>
          <a:latin typeface="Arial Narrow" panose="020B060602020203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566222222222223E-2"/>
          <c:y val="9.9420772946859901E-2"/>
          <c:w val="0.94544083039166249"/>
          <c:h val="0.83118955555555563"/>
        </c:manualLayout>
      </c:layout>
      <c:lineChart>
        <c:grouping val="standard"/>
        <c:varyColors val="0"/>
        <c:ser>
          <c:idx val="0"/>
          <c:order val="0"/>
          <c:tx>
            <c:strRef>
              <c:f>SGDPC!$O$12</c:f>
              <c:strCache>
                <c:ptCount val="1"/>
                <c:pt idx="0">
                  <c:v>Croatia</c:v>
                </c:pt>
              </c:strCache>
            </c:strRef>
          </c:tx>
          <c:spPr>
            <a:ln w="50800" cap="rnd">
              <a:solidFill>
                <a:srgbClr val="DA2128"/>
              </a:solidFill>
              <a:prstDash val="solid"/>
              <a:round/>
            </a:ln>
            <a:effectLst/>
          </c:spPr>
          <c:marker>
            <c:symbol val="none"/>
          </c:marker>
          <c:cat>
            <c:numRef>
              <c:f>SGDPC!$N$13:$N$35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SGDPC!$O$13:$O$35</c:f>
              <c:numCache>
                <c:formatCode>0.0</c:formatCode>
                <c:ptCount val="23"/>
                <c:pt idx="0">
                  <c:v>50.010846137409757</c:v>
                </c:pt>
                <c:pt idx="1">
                  <c:v>53.222158257479997</c:v>
                </c:pt>
                <c:pt idx="2">
                  <c:v>55.769515995747277</c:v>
                </c:pt>
                <c:pt idx="3">
                  <c:v>58.084833472527031</c:v>
                </c:pt>
                <c:pt idx="4">
                  <c:v>58.927700714832454</c:v>
                </c:pt>
                <c:pt idx="5">
                  <c:v>60.117393181867811</c:v>
                </c:pt>
                <c:pt idx="6">
                  <c:v>61.554845749838513</c:v>
                </c:pt>
                <c:pt idx="7">
                  <c:v>63.382107888239524</c:v>
                </c:pt>
                <c:pt idx="8">
                  <c:v>64.897838992521429</c:v>
                </c:pt>
                <c:pt idx="9">
                  <c:v>62.876334748520009</c:v>
                </c:pt>
                <c:pt idx="10">
                  <c:v>60.774902430301701</c:v>
                </c:pt>
                <c:pt idx="11">
                  <c:v>60.030750665657621</c:v>
                </c:pt>
                <c:pt idx="12">
                  <c:v>58.368694166945723</c:v>
                </c:pt>
                <c:pt idx="13">
                  <c:v>57.748666898811493</c:v>
                </c:pt>
                <c:pt idx="14">
                  <c:v>56.90396562530276</c:v>
                </c:pt>
                <c:pt idx="15">
                  <c:v>57.627983013296202</c:v>
                </c:pt>
                <c:pt idx="16">
                  <c:v>59.375776019775785</c:v>
                </c:pt>
                <c:pt idx="17">
                  <c:v>60.795432357537322</c:v>
                </c:pt>
                <c:pt idx="18">
                  <c:v>62.017115350842253</c:v>
                </c:pt>
                <c:pt idx="19">
                  <c:v>63.870113897059134</c:v>
                </c:pt>
                <c:pt idx="20">
                  <c:v>61.616149813468965</c:v>
                </c:pt>
                <c:pt idx="21">
                  <c:v>67.577517716123296</c:v>
                </c:pt>
                <c:pt idx="22">
                  <c:v>70.978836210199745</c:v>
                </c:pt>
              </c:numCache>
            </c:numRef>
          </c:val>
          <c:smooth val="0"/>
          <c:extLst>
            <c:ext xmlns:c16="http://schemas.microsoft.com/office/drawing/2014/chart" uri="{C3380CC4-5D6E-409C-BE32-E72D297353CC}">
              <c16:uniqueId val="{00000000-3448-45F1-9920-0FA7A8D7C499}"/>
            </c:ext>
          </c:extLst>
        </c:ser>
        <c:ser>
          <c:idx val="6"/>
          <c:order val="1"/>
          <c:tx>
            <c:strRef>
              <c:f>SGDPC!$P$12</c:f>
              <c:strCache>
                <c:ptCount val="1"/>
                <c:pt idx="0">
                  <c:v>Czech Republic</c:v>
                </c:pt>
              </c:strCache>
            </c:strRef>
          </c:tx>
          <c:spPr>
            <a:ln w="50800" cap="rnd">
              <a:solidFill>
                <a:srgbClr val="037BC1"/>
              </a:solidFill>
              <a:prstDash val="solid"/>
              <a:round/>
            </a:ln>
            <a:effectLst/>
          </c:spPr>
          <c:marker>
            <c:symbol val="none"/>
          </c:marker>
          <c:cat>
            <c:numRef>
              <c:f>SGDPC!$N$13:$N$35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SGDPC!$P$13:$P$35</c:f>
              <c:numCache>
                <c:formatCode>0.0</c:formatCode>
                <c:ptCount val="23"/>
                <c:pt idx="0">
                  <c:v>68.098407222897919</c:v>
                </c:pt>
                <c:pt idx="1">
                  <c:v>70.031130871364041</c:v>
                </c:pt>
                <c:pt idx="2">
                  <c:v>70.677249813566789</c:v>
                </c:pt>
                <c:pt idx="3">
                  <c:v>72.204862342914623</c:v>
                </c:pt>
                <c:pt idx="4">
                  <c:v>73.705494762659029</c:v>
                </c:pt>
                <c:pt idx="5">
                  <c:v>76.70258134627278</c:v>
                </c:pt>
                <c:pt idx="6">
                  <c:v>79.6918269117498</c:v>
                </c:pt>
                <c:pt idx="7">
                  <c:v>82.080893033757619</c:v>
                </c:pt>
                <c:pt idx="8">
                  <c:v>83.703537537181546</c:v>
                </c:pt>
                <c:pt idx="9">
                  <c:v>82.734003716601578</c:v>
                </c:pt>
                <c:pt idx="10">
                  <c:v>82.536335368368739</c:v>
                </c:pt>
                <c:pt idx="11">
                  <c:v>82.935467261928792</c:v>
                </c:pt>
                <c:pt idx="12">
                  <c:v>81.553167151405816</c:v>
                </c:pt>
                <c:pt idx="13">
                  <c:v>80.684275489530762</c:v>
                </c:pt>
                <c:pt idx="14">
                  <c:v>81.1911338675026</c:v>
                </c:pt>
                <c:pt idx="15">
                  <c:v>83.818106988347552</c:v>
                </c:pt>
                <c:pt idx="16">
                  <c:v>84.60616716447224</c:v>
                </c:pt>
                <c:pt idx="17">
                  <c:v>87.001436051222782</c:v>
                </c:pt>
                <c:pt idx="18">
                  <c:v>87.96410858346627</c:v>
                </c:pt>
                <c:pt idx="19">
                  <c:v>89.366971389512884</c:v>
                </c:pt>
                <c:pt idx="20">
                  <c:v>88.375924338539321</c:v>
                </c:pt>
                <c:pt idx="21">
                  <c:v>86.81529797842893</c:v>
                </c:pt>
                <c:pt idx="22">
                  <c:v>86.83166654715528</c:v>
                </c:pt>
              </c:numCache>
            </c:numRef>
          </c:val>
          <c:smooth val="0"/>
          <c:extLst>
            <c:ext xmlns:c16="http://schemas.microsoft.com/office/drawing/2014/chart" uri="{C3380CC4-5D6E-409C-BE32-E72D297353CC}">
              <c16:uniqueId val="{00000001-3448-45F1-9920-0FA7A8D7C499}"/>
            </c:ext>
          </c:extLst>
        </c:ser>
        <c:ser>
          <c:idx val="1"/>
          <c:order val="2"/>
          <c:tx>
            <c:strRef>
              <c:f>SGDPC!$Q$12</c:f>
              <c:strCache>
                <c:ptCount val="1"/>
                <c:pt idx="0">
                  <c:v>Hungary</c:v>
                </c:pt>
              </c:strCache>
            </c:strRef>
          </c:tx>
          <c:spPr>
            <a:ln w="50800" cap="rnd">
              <a:solidFill>
                <a:srgbClr val="8CC841"/>
              </a:solidFill>
              <a:prstDash val="solid"/>
              <a:round/>
            </a:ln>
            <a:effectLst/>
          </c:spPr>
          <c:marker>
            <c:symbol val="none"/>
          </c:marker>
          <c:cat>
            <c:numRef>
              <c:f>SGDPC!$N$13:$N$35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SGDPC!$Q$13:$Q$35</c:f>
              <c:numCache>
                <c:formatCode>0.0</c:formatCode>
                <c:ptCount val="23"/>
                <c:pt idx="0">
                  <c:v>55.067237754466589</c:v>
                </c:pt>
                <c:pt idx="1">
                  <c:v>57.05853238606764</c:v>
                </c:pt>
                <c:pt idx="2">
                  <c:v>59.41593809351459</c:v>
                </c:pt>
                <c:pt idx="3">
                  <c:v>61.1678165744583</c:v>
                </c:pt>
                <c:pt idx="4">
                  <c:v>62.723532466251505</c:v>
                </c:pt>
                <c:pt idx="5">
                  <c:v>64.158692817547575</c:v>
                </c:pt>
                <c:pt idx="6">
                  <c:v>65.205787457173415</c:v>
                </c:pt>
                <c:pt idx="7">
                  <c:v>64.241032000327948</c:v>
                </c:pt>
                <c:pt idx="8">
                  <c:v>65.219681955129232</c:v>
                </c:pt>
                <c:pt idx="9">
                  <c:v>63.624872407364933</c:v>
                </c:pt>
                <c:pt idx="10">
                  <c:v>62.926797786958119</c:v>
                </c:pt>
                <c:pt idx="11">
                  <c:v>63.352696944317621</c:v>
                </c:pt>
                <c:pt idx="12">
                  <c:v>62.400616506687861</c:v>
                </c:pt>
                <c:pt idx="13">
                  <c:v>63.05942676353591</c:v>
                </c:pt>
                <c:pt idx="14">
                  <c:v>64.939294988313847</c:v>
                </c:pt>
                <c:pt idx="15">
                  <c:v>66.242258571260322</c:v>
                </c:pt>
                <c:pt idx="16">
                  <c:v>66.984397154486189</c:v>
                </c:pt>
                <c:pt idx="17">
                  <c:v>68.632373116037428</c:v>
                </c:pt>
                <c:pt idx="18">
                  <c:v>71.168991323802061</c:v>
                </c:pt>
                <c:pt idx="19">
                  <c:v>73.921806575525764</c:v>
                </c:pt>
                <c:pt idx="20">
                  <c:v>74.223289265981066</c:v>
                </c:pt>
                <c:pt idx="21">
                  <c:v>75.773277513687745</c:v>
                </c:pt>
                <c:pt idx="22">
                  <c:v>77.578868805667227</c:v>
                </c:pt>
              </c:numCache>
            </c:numRef>
          </c:val>
          <c:smooth val="0"/>
          <c:extLst>
            <c:ext xmlns:c16="http://schemas.microsoft.com/office/drawing/2014/chart" uri="{C3380CC4-5D6E-409C-BE32-E72D297353CC}">
              <c16:uniqueId val="{00000002-3448-45F1-9920-0FA7A8D7C499}"/>
            </c:ext>
          </c:extLst>
        </c:ser>
        <c:ser>
          <c:idx val="2"/>
          <c:order val="3"/>
          <c:tx>
            <c:strRef>
              <c:f>SGDPC!$R$12</c:f>
              <c:strCache>
                <c:ptCount val="1"/>
                <c:pt idx="0">
                  <c:v>Lithuania</c:v>
                </c:pt>
              </c:strCache>
            </c:strRef>
          </c:tx>
          <c:spPr>
            <a:ln w="50800" cap="rnd">
              <a:solidFill>
                <a:srgbClr val="F47920"/>
              </a:solidFill>
              <a:round/>
            </a:ln>
            <a:effectLst/>
          </c:spPr>
          <c:marker>
            <c:symbol val="none"/>
          </c:marker>
          <c:cat>
            <c:numRef>
              <c:f>SGDPC!$N$13:$N$35</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SGDPC!$R$13:$R$35</c:f>
              <c:numCache>
                <c:formatCode>0.0</c:formatCode>
                <c:ptCount val="23"/>
                <c:pt idx="0">
                  <c:v>37.837683027918978</c:v>
                </c:pt>
                <c:pt idx="1">
                  <c:v>40.368559198329066</c:v>
                </c:pt>
                <c:pt idx="2">
                  <c:v>43.065656214576904</c:v>
                </c:pt>
                <c:pt idx="3">
                  <c:v>47.349231182680043</c:v>
                </c:pt>
                <c:pt idx="4">
                  <c:v>49.723345546346408</c:v>
                </c:pt>
                <c:pt idx="5">
                  <c:v>53.29458199312662</c:v>
                </c:pt>
                <c:pt idx="6">
                  <c:v>56.783225810723948</c:v>
                </c:pt>
                <c:pt idx="7">
                  <c:v>62.628670162114894</c:v>
                </c:pt>
                <c:pt idx="8">
                  <c:v>65.150183916233203</c:v>
                </c:pt>
                <c:pt idx="9">
                  <c:v>58.505843925550764</c:v>
                </c:pt>
                <c:pt idx="10">
                  <c:v>59.29210171433207</c:v>
                </c:pt>
                <c:pt idx="11">
                  <c:v>63.377766320450725</c:v>
                </c:pt>
                <c:pt idx="12">
                  <c:v>66.189231591429774</c:v>
                </c:pt>
                <c:pt idx="13">
                  <c:v>68.539277573891169</c:v>
                </c:pt>
                <c:pt idx="14">
                  <c:v>70.526940051035936</c:v>
                </c:pt>
                <c:pt idx="15">
                  <c:v>71.273927539158521</c:v>
                </c:pt>
                <c:pt idx="16">
                  <c:v>73.005334128169167</c:v>
                </c:pt>
                <c:pt idx="17">
                  <c:v>75.661058416300705</c:v>
                </c:pt>
                <c:pt idx="18">
                  <c:v>78.081389962010789</c:v>
                </c:pt>
                <c:pt idx="19">
                  <c:v>81.094404595326949</c:v>
                </c:pt>
                <c:pt idx="20">
                  <c:v>85.068876556687442</c:v>
                </c:pt>
                <c:pt idx="21">
                  <c:v>85.092317029880661</c:v>
                </c:pt>
                <c:pt idx="22">
                  <c:v>83.912378245108201</c:v>
                </c:pt>
              </c:numCache>
            </c:numRef>
          </c:val>
          <c:smooth val="0"/>
          <c:extLst>
            <c:ext xmlns:c16="http://schemas.microsoft.com/office/drawing/2014/chart" uri="{C3380CC4-5D6E-409C-BE32-E72D297353CC}">
              <c16:uniqueId val="{00000003-3448-45F1-9920-0FA7A8D7C499}"/>
            </c:ext>
          </c:extLst>
        </c:ser>
        <c:dLbls>
          <c:showLegendKey val="0"/>
          <c:showVal val="0"/>
          <c:showCatName val="0"/>
          <c:showSerName val="0"/>
          <c:showPercent val="0"/>
          <c:showBubbleSize val="0"/>
        </c:dLbls>
        <c:smooth val="0"/>
        <c:axId val="1340558280"/>
        <c:axId val="1340560904"/>
      </c:lineChart>
      <c:dateAx>
        <c:axId val="1340558280"/>
        <c:scaling>
          <c:orientation val="minMax"/>
        </c:scaling>
        <c:delete val="0"/>
        <c:axPos val="b"/>
        <c:numFmt formatCode="General" sourceLinked="0"/>
        <c:majorTickMark val="in"/>
        <c:minorTickMark val="in"/>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60904"/>
        <c:crosses val="autoZero"/>
        <c:auto val="1"/>
        <c:lblOffset val="0"/>
        <c:baseTimeUnit val="years"/>
        <c:majorUnit val="2"/>
        <c:majorTimeUnit val="years"/>
        <c:minorUnit val="1"/>
        <c:minorTimeUnit val="months"/>
      </c:dateAx>
      <c:valAx>
        <c:axId val="1340560904"/>
        <c:scaling>
          <c:orientation val="minMax"/>
          <c:min val="20"/>
        </c:scaling>
        <c:delete val="0"/>
        <c:axPos val="l"/>
        <c:majorGridlines>
          <c:spPr>
            <a:ln w="9525" cap="flat" cmpd="sng" algn="ctr">
              <a:solidFill>
                <a:srgbClr val="CCCCCC"/>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r>
                  <a:rPr lang="en-US"/>
                  <a:t>%</a:t>
                </a:r>
              </a:p>
            </c:rich>
          </c:tx>
          <c:layout>
            <c:manualLayout>
              <c:xMode val="edge"/>
              <c:yMode val="edge"/>
              <c:x val="1.2328333333333334E-2"/>
              <c:y val="3.4374396135265699E-3"/>
            </c:manualLayout>
          </c:layout>
          <c:overlay val="0"/>
          <c:spPr>
            <a:noFill/>
            <a:ln>
              <a:noFill/>
            </a:ln>
            <a:effec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58280"/>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6.0819759375831547E-2"/>
          <c:y val="0.10718199999999999"/>
          <c:w val="0.92289366666666661"/>
          <c:h val="6.6997101449275356E-2"/>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bg2">
              <a:lumMod val="10000"/>
            </a:schemeClr>
          </a:solidFill>
          <a:latin typeface="Arial Narrow" panose="020B0606020202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8.7445796086387494E-3"/>
          <c:y val="1.9920803043647736E-2"/>
          <c:w val="0.98906927548920154"/>
          <c:h val="0.97509899619544038"/>
        </c:manualLayout>
      </c:layout>
      <c:barChart>
        <c:barDir val="col"/>
        <c:grouping val="clustered"/>
        <c:varyColors val="0"/>
        <c:ser>
          <c:idx val="0"/>
          <c:order val="0"/>
          <c:tx>
            <c:strRef>
              <c:f>SPMR!$O$5</c:f>
              <c:strCache>
                <c:ptCount val="1"/>
                <c:pt idx="0">
                  <c:v>2023</c:v>
                </c:pt>
              </c:strCache>
            </c:strRef>
          </c:tx>
          <c:spPr>
            <a:solidFill>
              <a:srgbClr val="037BC1"/>
            </a:solidFill>
            <a:ln w="6350" cmpd="sng">
              <a:solidFill>
                <a:srgbClr val="000000"/>
              </a:solidFill>
            </a:ln>
            <a:effectLst/>
          </c:spPr>
          <c:invertIfNegative val="0"/>
          <c:dPt>
            <c:idx val="2"/>
            <c:invertIfNegative val="0"/>
            <c:bubble3D val="0"/>
            <c:spPr>
              <a:solidFill>
                <a:srgbClr val="DA2128"/>
              </a:solidFill>
              <a:ln w="6350" cmpd="sng">
                <a:solidFill>
                  <a:srgbClr val="000000"/>
                </a:solidFill>
              </a:ln>
              <a:effectLst/>
            </c:spPr>
            <c:extLst>
              <c:ext xmlns:c16="http://schemas.microsoft.com/office/drawing/2014/chart" uri="{C3380CC4-5D6E-409C-BE32-E72D297353CC}">
                <c16:uniqueId val="{00000001-F3C9-4F23-849F-4E4330F7AC7E}"/>
              </c:ext>
            </c:extLst>
          </c:dPt>
          <c:dPt>
            <c:idx val="20"/>
            <c:invertIfNegative val="0"/>
            <c:bubble3D val="0"/>
            <c:spPr>
              <a:solidFill>
                <a:srgbClr val="8CC841"/>
              </a:solidFill>
              <a:ln w="6350" cmpd="sng">
                <a:solidFill>
                  <a:srgbClr val="000000"/>
                </a:solidFill>
              </a:ln>
              <a:effectLst/>
            </c:spPr>
            <c:extLst>
              <c:ext xmlns:c16="http://schemas.microsoft.com/office/drawing/2014/chart" uri="{C3380CC4-5D6E-409C-BE32-E72D297353CC}">
                <c16:uniqueId val="{00000003-F3C9-4F23-849F-4E4330F7AC7E}"/>
              </c:ext>
            </c:extLst>
          </c:dPt>
          <c:cat>
            <c:strRef>
              <c:f>SPMR!$P$4:$Q$4</c:f>
              <c:strCache>
                <c:ptCount val="2"/>
                <c:pt idx="0">
                  <c:v>Croatia</c:v>
                </c:pt>
                <c:pt idx="1">
                  <c:v>OECD</c:v>
                </c:pt>
              </c:strCache>
            </c:strRef>
          </c:cat>
          <c:val>
            <c:numRef>
              <c:f>SPMR!$P$5:$Q$5</c:f>
              <c:numCache>
                <c:formatCode>General</c:formatCode>
                <c:ptCount val="2"/>
                <c:pt idx="0">
                  <c:v>1.4</c:v>
                </c:pt>
                <c:pt idx="1">
                  <c:v>1.34</c:v>
                </c:pt>
              </c:numCache>
            </c:numRef>
          </c:val>
          <c:extLst>
            <c:ext xmlns:c16="http://schemas.microsoft.com/office/drawing/2014/chart" uri="{C3380CC4-5D6E-409C-BE32-E72D297353CC}">
              <c16:uniqueId val="{00000004-F3C9-4F23-849F-4E4330F7AC7E}"/>
            </c:ext>
          </c:extLst>
        </c:ser>
        <c:dLbls>
          <c:showLegendKey val="0"/>
          <c:showVal val="0"/>
          <c:showCatName val="0"/>
          <c:showSerName val="0"/>
          <c:showPercent val="0"/>
          <c:showBubbleSize val="0"/>
        </c:dLbls>
        <c:gapWidth val="219"/>
        <c:overlap val="-27"/>
        <c:axId val="2035334384"/>
        <c:axId val="2035336024"/>
      </c:barChart>
      <c:lineChart>
        <c:grouping val="standard"/>
        <c:varyColors val="0"/>
        <c:ser>
          <c:idx val="1"/>
          <c:order val="1"/>
          <c:tx>
            <c:strRef>
              <c:f>SPMR!$O$6</c:f>
              <c:strCache>
                <c:ptCount val="1"/>
                <c:pt idx="0">
                  <c:v>2018</c:v>
                </c:pt>
              </c:strCache>
            </c:strRef>
          </c:tx>
          <c:spPr>
            <a:ln w="6350" cap="rnd">
              <a:noFill/>
              <a:prstDash val="solid"/>
              <a:round/>
            </a:ln>
            <a:effectLst/>
            <a:extLst>
              <a:ext uri="{91240B29-F687-4F45-9708-019B960494DF}">
                <a14:hiddenLine xmlns:a14="http://schemas.microsoft.com/office/drawing/2010/main" w="6350" cap="rnd">
                  <a:solidFill>
                    <a:sysClr val="windowText" lastClr="000000"/>
                  </a:solidFill>
                  <a:prstDash val="solid"/>
                  <a:round/>
                </a14:hiddenLine>
              </a:ext>
            </a:extLst>
          </c:spPr>
          <c:marker>
            <c:symbol val="triangle"/>
            <c:size val="14"/>
            <c:spPr>
              <a:solidFill>
                <a:srgbClr val="FFFFFF"/>
              </a:solidFill>
              <a:ln w="12700">
                <a:solidFill>
                  <a:srgbClr val="000000"/>
                </a:solidFill>
                <a:prstDash val="solid"/>
              </a:ln>
              <a:effectLst/>
            </c:spPr>
          </c:marker>
          <c:cat>
            <c:strRef>
              <c:f>SPMR!$P$4:$Q$4</c:f>
              <c:strCache>
                <c:ptCount val="2"/>
                <c:pt idx="0">
                  <c:v>Croatia</c:v>
                </c:pt>
                <c:pt idx="1">
                  <c:v>OECD</c:v>
                </c:pt>
              </c:strCache>
            </c:strRef>
          </c:cat>
          <c:val>
            <c:numRef>
              <c:f>SPMR!$P$6:$Q$6</c:f>
              <c:numCache>
                <c:formatCode>General</c:formatCode>
                <c:ptCount val="2"/>
                <c:pt idx="0">
                  <c:v>1.73</c:v>
                </c:pt>
                <c:pt idx="1">
                  <c:v>1.5</c:v>
                </c:pt>
              </c:numCache>
            </c:numRef>
          </c:val>
          <c:smooth val="0"/>
          <c:extLst>
            <c:ext xmlns:c16="http://schemas.microsoft.com/office/drawing/2014/chart" uri="{C3380CC4-5D6E-409C-BE32-E72D297353CC}">
              <c16:uniqueId val="{00000005-F3C9-4F23-849F-4E4330F7AC7E}"/>
            </c:ext>
          </c:extLst>
        </c:ser>
        <c:dLbls>
          <c:showLegendKey val="0"/>
          <c:showVal val="0"/>
          <c:showCatName val="0"/>
          <c:showSerName val="0"/>
          <c:showPercent val="0"/>
          <c:showBubbleSize val="0"/>
        </c:dLbls>
        <c:marker val="1"/>
        <c:smooth val="0"/>
        <c:axId val="2035334384"/>
        <c:axId val="2035336024"/>
      </c:lineChart>
      <c:catAx>
        <c:axId val="2035334384"/>
        <c:scaling>
          <c:orientation val="minMax"/>
        </c:scaling>
        <c:delete val="0"/>
        <c:axPos val="b"/>
        <c:numFmt formatCode="General" sourceLinked="1"/>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6024"/>
        <c:crosses val="autoZero"/>
        <c:auto val="1"/>
        <c:lblAlgn val="ctr"/>
        <c:lblOffset val="0"/>
        <c:tickLblSkip val="1"/>
        <c:noMultiLvlLbl val="0"/>
      </c:catAx>
      <c:valAx>
        <c:axId val="2035336024"/>
        <c:scaling>
          <c:orientation val="minMax"/>
          <c:max val="2.5"/>
          <c:min val="0"/>
        </c:scaling>
        <c:delete val="0"/>
        <c:axPos val="l"/>
        <c:majorGridlines>
          <c:spPr>
            <a:ln w="9525" cap="flat" cmpd="sng" algn="ctr">
              <a:solidFill>
                <a:srgbClr val="C8C8C8"/>
              </a:solidFill>
              <a:prstDash val="solid"/>
              <a:round/>
            </a:ln>
            <a:effectLst/>
          </c:spPr>
        </c:majorGridlines>
        <c:numFmt formatCode="#,##0.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4384"/>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4.1697185192121677E-2"/>
          <c:y val="4.6216263061262745E-2"/>
          <c:w val="0.95273451439094448"/>
          <c:h val="7.4703011413679007E-2"/>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400" b="1">
          <a:solidFill>
            <a:schemeClr val="tx1">
              <a:lumMod val="95000"/>
              <a:lumOff val="5000"/>
            </a:schemeClr>
          </a:solidFill>
          <a:latin typeface="Arial Narrow" panose="020B0606020202030204"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bg2">
                    <a:lumMod val="10000"/>
                  </a:schemeClr>
                </a:solidFill>
                <a:latin typeface="Arial Narrow" panose="020B0606020202030204" pitchFamily="34" charset="0"/>
                <a:ea typeface="+mn-ea"/>
                <a:cs typeface="+mn-cs"/>
              </a:defRPr>
            </a:pPr>
            <a:r>
              <a:rPr lang="en-US"/>
              <a:t>Estimated time to resolve litigious civil and commercial cases at first instance, 2021</a:t>
            </a:r>
          </a:p>
        </c:rich>
      </c:tx>
      <c:layout>
        <c:manualLayout>
          <c:xMode val="edge"/>
          <c:yMode val="edge"/>
          <c:x val="0.11957053731593426"/>
          <c:y val="1.7486482983372218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bg2">
                  <a:lumMod val="10000"/>
                </a:schemeClr>
              </a:solidFill>
              <a:latin typeface="Arial Narrow" panose="020B0606020202030204" pitchFamily="34" charset="0"/>
              <a:ea typeface="+mn-ea"/>
              <a:cs typeface="+mn-cs"/>
            </a:defRPr>
          </a:pPr>
          <a:endParaRPr lang="en-US"/>
        </a:p>
      </c:txPr>
    </c:title>
    <c:autoTitleDeleted val="0"/>
    <c:plotArea>
      <c:layout>
        <c:manualLayout>
          <c:layoutTarget val="inner"/>
          <c:xMode val="edge"/>
          <c:yMode val="edge"/>
          <c:x val="5.1040295808894152E-2"/>
          <c:y val="0.17445317460317461"/>
          <c:w val="0.93856310013717426"/>
          <c:h val="0.54651945238407851"/>
        </c:manualLayout>
      </c:layout>
      <c:barChart>
        <c:barDir val="col"/>
        <c:grouping val="clustered"/>
        <c:varyColors val="0"/>
        <c:ser>
          <c:idx val="0"/>
          <c:order val="0"/>
          <c:tx>
            <c:strRef>
              <c:f>data3_9!$R$7</c:f>
              <c:strCache>
                <c:ptCount val="1"/>
                <c:pt idx="0">
                  <c:v>2021</c:v>
                </c:pt>
              </c:strCache>
            </c:strRef>
          </c:tx>
          <c:spPr>
            <a:solidFill>
              <a:srgbClr val="037BC1"/>
            </a:solidFill>
            <a:ln w="6350" cmpd="sng">
              <a:solidFill>
                <a:srgbClr val="000000"/>
              </a:solidFill>
            </a:ln>
            <a:effectLst/>
          </c:spPr>
          <c:invertIfNegative val="0"/>
          <c:dPt>
            <c:idx val="6"/>
            <c:invertIfNegative val="0"/>
            <c:bubble3D val="0"/>
            <c:spPr>
              <a:solidFill>
                <a:srgbClr val="F47920"/>
              </a:solidFill>
              <a:ln w="6350" cmpd="sng">
                <a:solidFill>
                  <a:srgbClr val="000000"/>
                </a:solidFill>
              </a:ln>
              <a:effectLst/>
            </c:spPr>
            <c:extLst>
              <c:ext xmlns:c16="http://schemas.microsoft.com/office/drawing/2014/chart" uri="{C3380CC4-5D6E-409C-BE32-E72D297353CC}">
                <c16:uniqueId val="{00000001-08EA-45F9-9164-B1BA9E29FF9D}"/>
              </c:ext>
            </c:extLst>
          </c:dPt>
          <c:dPt>
            <c:idx val="9"/>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3-08EA-45F9-9164-B1BA9E29FF9D}"/>
              </c:ext>
            </c:extLst>
          </c:dPt>
          <c:dPt>
            <c:idx val="11"/>
            <c:invertIfNegative val="0"/>
            <c:bubble3D val="0"/>
            <c:spPr>
              <a:solidFill>
                <a:srgbClr val="CCCCCC"/>
              </a:solidFill>
              <a:ln w="6350" cmpd="sng">
                <a:solidFill>
                  <a:srgbClr val="000000"/>
                </a:solidFill>
              </a:ln>
              <a:effectLst/>
            </c:spPr>
            <c:extLst>
              <c:ext xmlns:c16="http://schemas.microsoft.com/office/drawing/2014/chart" uri="{C3380CC4-5D6E-409C-BE32-E72D297353CC}">
                <c16:uniqueId val="{00000005-08EA-45F9-9164-B1BA9E29FF9D}"/>
              </c:ext>
            </c:extLst>
          </c:dPt>
          <c:dPt>
            <c:idx val="14"/>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7-08EA-45F9-9164-B1BA9E29FF9D}"/>
              </c:ext>
            </c:extLst>
          </c:dPt>
          <c:dPt>
            <c:idx val="16"/>
            <c:invertIfNegative val="0"/>
            <c:bubble3D val="0"/>
            <c:spPr>
              <a:solidFill>
                <a:srgbClr val="DA2128"/>
              </a:solidFill>
              <a:ln w="6350" cmpd="sng">
                <a:solidFill>
                  <a:srgbClr val="000000"/>
                </a:solidFill>
              </a:ln>
              <a:effectLst/>
            </c:spPr>
            <c:extLst>
              <c:ext xmlns:c16="http://schemas.microsoft.com/office/drawing/2014/chart" uri="{C3380CC4-5D6E-409C-BE32-E72D297353CC}">
                <c16:uniqueId val="{00000009-08EA-45F9-9164-B1BA9E29FF9D}"/>
              </c:ext>
            </c:extLst>
          </c:dPt>
          <c:dPt>
            <c:idx val="20"/>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B-08EA-45F9-9164-B1BA9E29FF9D}"/>
              </c:ext>
            </c:extLst>
          </c:dPt>
          <c:cat>
            <c:strRef>
              <c:f>data3_9!$S$8:$S$26</c:f>
              <c:strCache>
                <c:ptCount val="19"/>
                <c:pt idx="0">
                  <c:v>Lithuania</c:v>
                </c:pt>
                <c:pt idx="1">
                  <c:v>Austria</c:v>
                </c:pt>
                <c:pt idx="2">
                  <c:v>Estonia</c:v>
                </c:pt>
                <c:pt idx="3">
                  <c:v>Sweden</c:v>
                </c:pt>
                <c:pt idx="4">
                  <c:v>Romania</c:v>
                </c:pt>
                <c:pt idx="5">
                  <c:v>Luxembourg</c:v>
                </c:pt>
                <c:pt idx="6">
                  <c:v>Peers</c:v>
                </c:pt>
                <c:pt idx="7">
                  <c:v>Latvia</c:v>
                </c:pt>
                <c:pt idx="8">
                  <c:v>Germany</c:v>
                </c:pt>
                <c:pt idx="9">
                  <c:v>Denmark</c:v>
                </c:pt>
                <c:pt idx="10">
                  <c:v>Portugal</c:v>
                </c:pt>
                <c:pt idx="11">
                  <c:v>European Union</c:v>
                </c:pt>
                <c:pt idx="12">
                  <c:v>Finland</c:v>
                </c:pt>
                <c:pt idx="13">
                  <c:v>Poland</c:v>
                </c:pt>
                <c:pt idx="14">
                  <c:v>Spain</c:v>
                </c:pt>
                <c:pt idx="15">
                  <c:v>France</c:v>
                </c:pt>
                <c:pt idx="16">
                  <c:v>Croatia</c:v>
                </c:pt>
                <c:pt idx="17">
                  <c:v>Italy</c:v>
                </c:pt>
                <c:pt idx="18">
                  <c:v>Greece</c:v>
                </c:pt>
              </c:strCache>
            </c:strRef>
          </c:cat>
          <c:val>
            <c:numRef>
              <c:f>data3_9!$R$8:$R$26</c:f>
              <c:numCache>
                <c:formatCode>General</c:formatCode>
                <c:ptCount val="19"/>
                <c:pt idx="0">
                  <c:v>106</c:v>
                </c:pt>
                <c:pt idx="1">
                  <c:v>135</c:v>
                </c:pt>
                <c:pt idx="2">
                  <c:v>146</c:v>
                </c:pt>
                <c:pt idx="3">
                  <c:v>148</c:v>
                </c:pt>
                <c:pt idx="4">
                  <c:v>150</c:v>
                </c:pt>
                <c:pt idx="5">
                  <c:v>154</c:v>
                </c:pt>
                <c:pt idx="6">
                  <c:v>200.25</c:v>
                </c:pt>
                <c:pt idx="7">
                  <c:v>216</c:v>
                </c:pt>
                <c:pt idx="8">
                  <c:v>231</c:v>
                </c:pt>
                <c:pt idx="9">
                  <c:v>238</c:v>
                </c:pt>
                <c:pt idx="10">
                  <c:v>253</c:v>
                </c:pt>
                <c:pt idx="11">
                  <c:v>292.18181818181819</c:v>
                </c:pt>
                <c:pt idx="12">
                  <c:v>305</c:v>
                </c:pt>
                <c:pt idx="13">
                  <c:v>330</c:v>
                </c:pt>
                <c:pt idx="14">
                  <c:v>344</c:v>
                </c:pt>
                <c:pt idx="15">
                  <c:v>495</c:v>
                </c:pt>
                <c:pt idx="16">
                  <c:v>559</c:v>
                </c:pt>
                <c:pt idx="17">
                  <c:v>560</c:v>
                </c:pt>
                <c:pt idx="18">
                  <c:v>728</c:v>
                </c:pt>
              </c:numCache>
            </c:numRef>
          </c:val>
          <c:extLst>
            <c:ext xmlns:c16="http://schemas.microsoft.com/office/drawing/2014/chart" uri="{C3380CC4-5D6E-409C-BE32-E72D297353CC}">
              <c16:uniqueId val="{0000000C-08EA-45F9-9164-B1BA9E29FF9D}"/>
            </c:ext>
          </c:extLst>
        </c:ser>
        <c:dLbls>
          <c:showLegendKey val="0"/>
          <c:showVal val="0"/>
          <c:showCatName val="0"/>
          <c:showSerName val="0"/>
          <c:showPercent val="0"/>
          <c:showBubbleSize val="0"/>
        </c:dLbls>
        <c:gapWidth val="100"/>
        <c:overlap val="-27"/>
        <c:axId val="1244745791"/>
        <c:axId val="1244744959"/>
      </c:barChart>
      <c:catAx>
        <c:axId val="1244745791"/>
        <c:scaling>
          <c:orientation val="minMax"/>
        </c:scaling>
        <c:delete val="0"/>
        <c:axPos val="b"/>
        <c:numFmt formatCode="General" sourceLinked="1"/>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244744959"/>
        <c:crosses val="autoZero"/>
        <c:auto val="1"/>
        <c:lblAlgn val="ctr"/>
        <c:lblOffset val="0"/>
        <c:tickLblSkip val="1"/>
        <c:noMultiLvlLbl val="0"/>
      </c:catAx>
      <c:valAx>
        <c:axId val="1244744959"/>
        <c:scaling>
          <c:orientation val="minMax"/>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r>
                  <a:rPr lang="en-US"/>
                  <a:t>Days</a:t>
                </a:r>
              </a:p>
            </c:rich>
          </c:tx>
          <c:layout>
            <c:manualLayout>
              <c:xMode val="edge"/>
              <c:yMode val="edge"/>
              <c:x val="7.0102023319615903E-3"/>
              <c:y val="9.6416269841269858E-2"/>
            </c:manualLayout>
          </c:layout>
          <c:overlay val="0"/>
          <c:spPr>
            <a:noFill/>
            <a:ln>
              <a:noFill/>
            </a:ln>
            <a:effec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title>
        <c:numFmt formatCode="General" sourceLinked="1"/>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244745791"/>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bg2">
              <a:lumMod val="10000"/>
            </a:schemeClr>
          </a:solidFill>
          <a:latin typeface="Arial Narrow" panose="020B060602020203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67150484935711E-2"/>
          <c:y val="9.0794994075078836E-2"/>
          <c:w val="0.94549867449882363"/>
          <c:h val="0.66250434581725215"/>
        </c:manualLayout>
      </c:layout>
      <c:barChart>
        <c:barDir val="col"/>
        <c:grouping val="clustered"/>
        <c:varyColors val="0"/>
        <c:ser>
          <c:idx val="0"/>
          <c:order val="0"/>
          <c:spPr>
            <a:solidFill>
              <a:srgbClr val="037BC1"/>
            </a:solidFill>
            <a:ln w="6350" cmpd="sng">
              <a:solidFill>
                <a:srgbClr val="000000"/>
              </a:solidFill>
            </a:ln>
            <a:effectLst/>
          </c:spPr>
          <c:invertIfNegative val="0"/>
          <c:dPt>
            <c:idx val="1"/>
            <c:invertIfNegative val="0"/>
            <c:bubble3D val="0"/>
            <c:spPr>
              <a:solidFill>
                <a:srgbClr val="DA2128"/>
              </a:solidFill>
              <a:ln w="6350" cmpd="sng">
                <a:solidFill>
                  <a:srgbClr val="000000"/>
                </a:solidFill>
              </a:ln>
              <a:effectLst/>
            </c:spPr>
            <c:extLst>
              <c:ext xmlns:c16="http://schemas.microsoft.com/office/drawing/2014/chart" uri="{C3380CC4-5D6E-409C-BE32-E72D297353CC}">
                <c16:uniqueId val="{00000001-3449-4692-823F-399762E4963E}"/>
              </c:ext>
            </c:extLst>
          </c:dPt>
          <c:dPt>
            <c:idx val="14"/>
            <c:invertIfNegative val="0"/>
            <c:bubble3D val="0"/>
            <c:spPr>
              <a:solidFill>
                <a:srgbClr val="8CC841"/>
              </a:solidFill>
              <a:ln w="6350" cmpd="sng">
                <a:solidFill>
                  <a:srgbClr val="000000"/>
                </a:solidFill>
              </a:ln>
              <a:effectLst/>
            </c:spPr>
            <c:extLst>
              <c:ext xmlns:c16="http://schemas.microsoft.com/office/drawing/2014/chart" uri="{C3380CC4-5D6E-409C-BE32-E72D297353CC}">
                <c16:uniqueId val="{00000003-3449-4692-823F-399762E4963E}"/>
              </c:ext>
            </c:extLst>
          </c:dPt>
          <c:cat>
            <c:strRef>
              <c:f>data3_20!$C$6:$C$20</c:f>
              <c:strCache>
                <c:ptCount val="15"/>
                <c:pt idx="0">
                  <c:v>Norway</c:v>
                </c:pt>
                <c:pt idx="1">
                  <c:v>Croatia</c:v>
                </c:pt>
                <c:pt idx="2">
                  <c:v>Latvia</c:v>
                </c:pt>
                <c:pt idx="3">
                  <c:v>Slovenia</c:v>
                </c:pt>
                <c:pt idx="4">
                  <c:v>Bulgaria</c:v>
                </c:pt>
                <c:pt idx="5">
                  <c:v>Estonia</c:v>
                </c:pt>
                <c:pt idx="6">
                  <c:v>Hungary</c:v>
                </c:pt>
                <c:pt idx="7">
                  <c:v>Lithuania</c:v>
                </c:pt>
                <c:pt idx="8">
                  <c:v>France </c:v>
                </c:pt>
                <c:pt idx="9">
                  <c:v>Finland</c:v>
                </c:pt>
                <c:pt idx="10">
                  <c:v>Czech Rep.</c:v>
                </c:pt>
                <c:pt idx="11">
                  <c:v>Slovak Rep.</c:v>
                </c:pt>
                <c:pt idx="12">
                  <c:v>Switzerland</c:v>
                </c:pt>
                <c:pt idx="13">
                  <c:v>Italy</c:v>
                </c:pt>
                <c:pt idx="14">
                  <c:v>OECD</c:v>
                </c:pt>
              </c:strCache>
            </c:strRef>
          </c:cat>
          <c:val>
            <c:numRef>
              <c:f>data3_20!$D$6:$D$20</c:f>
              <c:numCache>
                <c:formatCode>General</c:formatCode>
                <c:ptCount val="15"/>
                <c:pt idx="0">
                  <c:v>8.9</c:v>
                </c:pt>
                <c:pt idx="1">
                  <c:v>5.9</c:v>
                </c:pt>
                <c:pt idx="2">
                  <c:v>5.9</c:v>
                </c:pt>
                <c:pt idx="3">
                  <c:v>5.5</c:v>
                </c:pt>
                <c:pt idx="4">
                  <c:v>5.0999999999999996</c:v>
                </c:pt>
                <c:pt idx="5">
                  <c:v>4.2</c:v>
                </c:pt>
                <c:pt idx="6">
                  <c:v>3.6</c:v>
                </c:pt>
                <c:pt idx="7">
                  <c:v>3.3</c:v>
                </c:pt>
                <c:pt idx="8">
                  <c:v>3.1</c:v>
                </c:pt>
                <c:pt idx="9">
                  <c:v>3.1</c:v>
                </c:pt>
                <c:pt idx="10">
                  <c:v>2.7</c:v>
                </c:pt>
                <c:pt idx="11">
                  <c:v>2.6</c:v>
                </c:pt>
                <c:pt idx="12">
                  <c:v>2.6</c:v>
                </c:pt>
                <c:pt idx="13">
                  <c:v>2.4</c:v>
                </c:pt>
                <c:pt idx="14">
                  <c:v>2.2999999999999998</c:v>
                </c:pt>
              </c:numCache>
            </c:numRef>
          </c:val>
          <c:extLst>
            <c:ext xmlns:c16="http://schemas.microsoft.com/office/drawing/2014/chart" uri="{C3380CC4-5D6E-409C-BE32-E72D297353CC}">
              <c16:uniqueId val="{00000004-3449-4692-823F-399762E4963E}"/>
            </c:ext>
          </c:extLst>
        </c:ser>
        <c:dLbls>
          <c:showLegendKey val="0"/>
          <c:showVal val="0"/>
          <c:showCatName val="0"/>
          <c:showSerName val="0"/>
          <c:showPercent val="0"/>
          <c:showBubbleSize val="0"/>
        </c:dLbls>
        <c:gapWidth val="100"/>
        <c:overlap val="-27"/>
        <c:axId val="438337552"/>
        <c:axId val="438337880"/>
      </c:barChart>
      <c:catAx>
        <c:axId val="438337552"/>
        <c:scaling>
          <c:orientation val="minMax"/>
        </c:scaling>
        <c:delete val="0"/>
        <c:axPos val="b"/>
        <c:numFmt formatCode="General" sourceLinked="1"/>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270000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438337880"/>
        <c:crosses val="autoZero"/>
        <c:auto val="1"/>
        <c:lblAlgn val="ctr"/>
        <c:lblOffset val="0"/>
        <c:tickLblSkip val="1"/>
        <c:noMultiLvlLbl val="0"/>
      </c:catAx>
      <c:valAx>
        <c:axId val="438337880"/>
        <c:scaling>
          <c:orientation val="minMax"/>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r>
                  <a:rPr lang="en-US"/>
                  <a:t>%</a:t>
                </a:r>
              </a:p>
            </c:rich>
          </c:tx>
          <c:layout>
            <c:manualLayout>
              <c:xMode val="edge"/>
              <c:yMode val="edge"/>
              <c:x val="1.1306230783249455E-2"/>
              <c:y val="3.387625897441222E-3"/>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title>
        <c:numFmt formatCode="General" sourceLinked="1"/>
        <c:majorTickMark val="in"/>
        <c:minorTickMark val="none"/>
        <c:tickLblPos val="nextTo"/>
        <c:spPr>
          <a:noFill/>
          <a:ln w="9525">
            <a:noFill/>
            <a:prstDash val="solid"/>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prstDash val="solid"/>
              </a14:hiddenLine>
            </a:ext>
          </a:ex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438337552"/>
        <c:crosses val="autoZero"/>
        <c:crossBetween val="between"/>
      </c:valAx>
      <c:spPr>
        <a:solidFill>
          <a:srgbClr val="FFFFFF"/>
        </a:solidFill>
        <a:ln w="9525">
          <a:noFill/>
        </a:ln>
        <a:effectLst/>
        <a:extLst>
          <a:ext uri="{91240B29-F687-4F45-9708-019B960494DF}">
            <a14:hiddenLine xmlns:a14="http://schemas.microsoft.com/office/drawing/2010/main" w="9525">
              <a:solidFill>
                <a:srgbClr val="000000"/>
              </a:solidFill>
            </a14:hiddenLine>
          </a:ext>
        </a:extLst>
      </c:spPr>
    </c:plotArea>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tx1">
              <a:lumMod val="50000"/>
            </a:schemeClr>
          </a:solidFill>
          <a:latin typeface="Arial Narrow" panose="020B0606020202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34662222222222"/>
          <c:y val="4.5481159420289852E-2"/>
          <c:w val="0.72954077777777782"/>
          <c:h val="0.87413647342995171"/>
        </c:manualLayout>
      </c:layout>
      <c:barChart>
        <c:barDir val="bar"/>
        <c:grouping val="clustered"/>
        <c:varyColors val="0"/>
        <c:ser>
          <c:idx val="0"/>
          <c:order val="0"/>
          <c:tx>
            <c:strRef>
              <c:f>SCORR!$Q$3</c:f>
              <c:strCache>
                <c:ptCount val="1"/>
                <c:pt idx="0">
                  <c:v>Croatia</c:v>
                </c:pt>
              </c:strCache>
            </c:strRef>
          </c:tx>
          <c:spPr>
            <a:solidFill>
              <a:srgbClr val="DA2128"/>
            </a:solidFill>
            <a:ln w="9525">
              <a:solidFill>
                <a:schemeClr val="tx1"/>
              </a:solidFill>
              <a:prstDash val="solid"/>
            </a:ln>
            <a:effectLst/>
          </c:spPr>
          <c:invertIfNegative val="0"/>
          <c:cat>
            <c:strRef>
              <c:f>SCORR!$P$4:$P$9</c:f>
              <c:strCache>
                <c:ptCount val="6"/>
                <c:pt idx="0">
                  <c:v>Legislature corruption</c:v>
                </c:pt>
                <c:pt idx="1">
                  <c:v>Public sector bribery</c:v>
                </c:pt>
                <c:pt idx="2">
                  <c:v>Public sector embezzlement</c:v>
                </c:pt>
                <c:pt idx="3">
                  <c:v>Executive bribery</c:v>
                </c:pt>
                <c:pt idx="4">
                  <c:v>Judicial corruption</c:v>
                </c:pt>
                <c:pt idx="5">
                  <c:v>Executive embezzlement</c:v>
                </c:pt>
              </c:strCache>
            </c:strRef>
          </c:cat>
          <c:val>
            <c:numRef>
              <c:f>SCORR!$Q$4:$Q$9</c:f>
              <c:numCache>
                <c:formatCode>General</c:formatCode>
                <c:ptCount val="6"/>
                <c:pt idx="0">
                  <c:v>0.49325000000000002</c:v>
                </c:pt>
                <c:pt idx="1">
                  <c:v>0.49625000000000002</c:v>
                </c:pt>
                <c:pt idx="2">
                  <c:v>0.69825000000000004</c:v>
                </c:pt>
                <c:pt idx="3">
                  <c:v>0.70574999999999999</c:v>
                </c:pt>
                <c:pt idx="4">
                  <c:v>0.73175000000000001</c:v>
                </c:pt>
                <c:pt idx="5">
                  <c:v>0.78800000000000003</c:v>
                </c:pt>
              </c:numCache>
            </c:numRef>
          </c:val>
          <c:extLst>
            <c:ext xmlns:c16="http://schemas.microsoft.com/office/drawing/2014/chart" uri="{C3380CC4-5D6E-409C-BE32-E72D297353CC}">
              <c16:uniqueId val="{00000000-E092-44CF-B2BF-C26A6697CA47}"/>
            </c:ext>
          </c:extLst>
        </c:ser>
        <c:ser>
          <c:idx val="6"/>
          <c:order val="1"/>
          <c:tx>
            <c:strRef>
              <c:f>SCORR!$R$3</c:f>
              <c:strCache>
                <c:ptCount val="1"/>
                <c:pt idx="0">
                  <c:v>OECD</c:v>
                </c:pt>
              </c:strCache>
            </c:strRef>
          </c:tx>
          <c:spPr>
            <a:solidFill>
              <a:srgbClr val="8CC841"/>
            </a:solidFill>
            <a:ln w="9525">
              <a:solidFill>
                <a:schemeClr val="tx1"/>
              </a:solidFill>
              <a:prstDash val="solid"/>
            </a:ln>
            <a:effectLst/>
          </c:spPr>
          <c:invertIfNegative val="0"/>
          <c:cat>
            <c:strRef>
              <c:f>SCORR!$P$4:$P$9</c:f>
              <c:strCache>
                <c:ptCount val="6"/>
                <c:pt idx="0">
                  <c:v>Legislature corruption</c:v>
                </c:pt>
                <c:pt idx="1">
                  <c:v>Public sector bribery</c:v>
                </c:pt>
                <c:pt idx="2">
                  <c:v>Public sector embezzlement</c:v>
                </c:pt>
                <c:pt idx="3">
                  <c:v>Executive bribery</c:v>
                </c:pt>
                <c:pt idx="4">
                  <c:v>Judicial corruption</c:v>
                </c:pt>
                <c:pt idx="5">
                  <c:v>Executive embezzlement</c:v>
                </c:pt>
              </c:strCache>
            </c:strRef>
          </c:cat>
          <c:val>
            <c:numRef>
              <c:f>SCORR!$R$4:$R$9</c:f>
              <c:numCache>
                <c:formatCode>General</c:formatCode>
                <c:ptCount val="6"/>
                <c:pt idx="0">
                  <c:v>0.71230263157894713</c:v>
                </c:pt>
                <c:pt idx="1">
                  <c:v>0.75086184210526319</c:v>
                </c:pt>
                <c:pt idx="2">
                  <c:v>0.84284868421052628</c:v>
                </c:pt>
                <c:pt idx="3">
                  <c:v>0.78940131578947359</c:v>
                </c:pt>
                <c:pt idx="4">
                  <c:v>0.81779605263157895</c:v>
                </c:pt>
                <c:pt idx="5">
                  <c:v>0.8375657894736841</c:v>
                </c:pt>
              </c:numCache>
            </c:numRef>
          </c:val>
          <c:extLst>
            <c:ext xmlns:c16="http://schemas.microsoft.com/office/drawing/2014/chart" uri="{C3380CC4-5D6E-409C-BE32-E72D297353CC}">
              <c16:uniqueId val="{00000001-E092-44CF-B2BF-C26A6697CA47}"/>
            </c:ext>
          </c:extLst>
        </c:ser>
        <c:dLbls>
          <c:showLegendKey val="0"/>
          <c:showVal val="0"/>
          <c:showCatName val="0"/>
          <c:showSerName val="0"/>
          <c:showPercent val="0"/>
          <c:showBubbleSize val="0"/>
        </c:dLbls>
        <c:gapWidth val="100"/>
        <c:overlap val="-30"/>
        <c:axId val="1340558280"/>
        <c:axId val="1340560904"/>
      </c:barChart>
      <c:dateAx>
        <c:axId val="1340558280"/>
        <c:scaling>
          <c:orientation val="minMax"/>
        </c:scaling>
        <c:delete val="0"/>
        <c:axPos val="l"/>
        <c:numFmt formatCode="yyyy" sourceLinked="0"/>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60904"/>
        <c:crosses val="autoZero"/>
        <c:auto val="1"/>
        <c:lblOffset val="0"/>
        <c:baseTimeUnit val="years"/>
        <c:majorTimeUnit val="years"/>
        <c:minorTimeUnit val="months"/>
      </c:dateAx>
      <c:valAx>
        <c:axId val="1340560904"/>
        <c:scaling>
          <c:orientation val="minMax"/>
          <c:max val="1"/>
        </c:scaling>
        <c:delete val="0"/>
        <c:axPos val="b"/>
        <c:majorGridlines>
          <c:spPr>
            <a:ln w="9525" cap="flat" cmpd="sng" algn="ctr">
              <a:solidFill>
                <a:srgbClr val="CCCCCC"/>
              </a:solidFill>
              <a:prstDash val="solid"/>
              <a:round/>
            </a:ln>
            <a:effectLst/>
          </c:spPr>
        </c:majorGridlines>
        <c:numFmt formatCode="General" sourceLinked="0"/>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58280"/>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legend>
      <c:legendPos val="r"/>
      <c:layout>
        <c:manualLayout>
          <c:xMode val="edge"/>
          <c:yMode val="edge"/>
          <c:x val="0.87166622222222212"/>
          <c:y val="0.36600579710144926"/>
          <c:w val="0.1198671111111111"/>
          <c:h val="0.26798840579710143"/>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bg2">
              <a:lumMod val="10000"/>
            </a:schemeClr>
          </a:solidFill>
          <a:latin typeface="Arial Narrow" panose="020B060602020203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78859129388075E-2"/>
          <c:y val="7.5167369224967959E-2"/>
          <c:w val="0.9379045372911321"/>
          <c:h val="0.79627542008790364"/>
        </c:manualLayout>
      </c:layout>
      <c:barChart>
        <c:barDir val="col"/>
        <c:grouping val="clustered"/>
        <c:varyColors val="0"/>
        <c:ser>
          <c:idx val="0"/>
          <c:order val="0"/>
          <c:tx>
            <c:strRef>
              <c:f>data4_3!$W$6</c:f>
              <c:strCache>
                <c:ptCount val="1"/>
                <c:pt idx="0">
                  <c:v>Availability of staff with right skills</c:v>
                </c:pt>
              </c:strCache>
            </c:strRef>
          </c:tx>
          <c:spPr>
            <a:solidFill>
              <a:srgbClr val="037BC1"/>
            </a:solidFill>
            <a:ln w="6350" cmpd="sng">
              <a:solidFill>
                <a:srgbClr val="000000"/>
              </a:solidFill>
            </a:ln>
            <a:effectLst/>
          </c:spPr>
          <c:invertIfNegative val="0"/>
          <c:dPt>
            <c:idx val="7"/>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1-E2B3-4A2F-95BF-5A0FE3C1B01A}"/>
              </c:ext>
            </c:extLst>
          </c:dPt>
          <c:dPt>
            <c:idx val="11"/>
            <c:invertIfNegative val="0"/>
            <c:bubble3D val="0"/>
            <c:spPr>
              <a:solidFill>
                <a:srgbClr val="DA2128"/>
              </a:solidFill>
              <a:ln w="6350" cmpd="sng">
                <a:solidFill>
                  <a:srgbClr val="000000"/>
                </a:solidFill>
              </a:ln>
              <a:effectLst/>
            </c:spPr>
            <c:extLst>
              <c:ext xmlns:c16="http://schemas.microsoft.com/office/drawing/2014/chart" uri="{C3380CC4-5D6E-409C-BE32-E72D297353CC}">
                <c16:uniqueId val="{00000003-E2B3-4A2F-95BF-5A0FE3C1B01A}"/>
              </c:ext>
            </c:extLst>
          </c:dPt>
          <c:cat>
            <c:strRef>
              <c:f>data4_3!$Y$7:$Y$19</c:f>
              <c:strCache>
                <c:ptCount val="13"/>
                <c:pt idx="0">
                  <c:v>Hungary</c:v>
                </c:pt>
                <c:pt idx="1">
                  <c:v>Spain</c:v>
                </c:pt>
                <c:pt idx="2">
                  <c:v>Lithuania</c:v>
                </c:pt>
                <c:pt idx="3">
                  <c:v>Italy</c:v>
                </c:pt>
                <c:pt idx="4">
                  <c:v>Romania</c:v>
                </c:pt>
                <c:pt idx="5">
                  <c:v>Czech Republic</c:v>
                </c:pt>
                <c:pt idx="6">
                  <c:v>Slovak Republic</c:v>
                </c:pt>
                <c:pt idx="7">
                  <c:v>European Union</c:v>
                </c:pt>
                <c:pt idx="8">
                  <c:v>Bulgaria</c:v>
                </c:pt>
                <c:pt idx="9">
                  <c:v>Austria</c:v>
                </c:pt>
                <c:pt idx="10">
                  <c:v>Germany</c:v>
                </c:pt>
                <c:pt idx="11">
                  <c:v>Croatia</c:v>
                </c:pt>
                <c:pt idx="12">
                  <c:v>United States</c:v>
                </c:pt>
              </c:strCache>
            </c:strRef>
          </c:cat>
          <c:val>
            <c:numRef>
              <c:f>data4_3!$W$7:$W$19</c:f>
              <c:numCache>
                <c:formatCode>General</c:formatCode>
                <c:ptCount val="13"/>
                <c:pt idx="0">
                  <c:v>65</c:v>
                </c:pt>
                <c:pt idx="1">
                  <c:v>69</c:v>
                </c:pt>
                <c:pt idx="2">
                  <c:v>74</c:v>
                </c:pt>
                <c:pt idx="3">
                  <c:v>74</c:v>
                </c:pt>
                <c:pt idx="4">
                  <c:v>80</c:v>
                </c:pt>
                <c:pt idx="5">
                  <c:v>81</c:v>
                </c:pt>
                <c:pt idx="6">
                  <c:v>82</c:v>
                </c:pt>
                <c:pt idx="7">
                  <c:v>85</c:v>
                </c:pt>
                <c:pt idx="8">
                  <c:v>87</c:v>
                </c:pt>
                <c:pt idx="9">
                  <c:v>90</c:v>
                </c:pt>
                <c:pt idx="10">
                  <c:v>92</c:v>
                </c:pt>
                <c:pt idx="11">
                  <c:v>92</c:v>
                </c:pt>
                <c:pt idx="12">
                  <c:v>94</c:v>
                </c:pt>
              </c:numCache>
            </c:numRef>
          </c:val>
          <c:extLst>
            <c:ext xmlns:c16="http://schemas.microsoft.com/office/drawing/2014/chart" uri="{C3380CC4-5D6E-409C-BE32-E72D297353CC}">
              <c16:uniqueId val="{00000004-E2B3-4A2F-95BF-5A0FE3C1B01A}"/>
            </c:ext>
          </c:extLst>
        </c:ser>
        <c:dLbls>
          <c:showLegendKey val="0"/>
          <c:showVal val="0"/>
          <c:showCatName val="0"/>
          <c:showSerName val="0"/>
          <c:showPercent val="0"/>
          <c:showBubbleSize val="0"/>
        </c:dLbls>
        <c:gapWidth val="150"/>
        <c:overlap val="-27"/>
        <c:axId val="70774527"/>
        <c:axId val="70774943"/>
      </c:barChart>
      <c:catAx>
        <c:axId val="70774527"/>
        <c:scaling>
          <c:orientation val="minMax"/>
        </c:scaling>
        <c:delete val="0"/>
        <c:axPos val="b"/>
        <c:numFmt formatCode="General" sourceLinked="1"/>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270000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70774943"/>
        <c:crosses val="autoZero"/>
        <c:auto val="1"/>
        <c:lblAlgn val="ctr"/>
        <c:lblOffset val="0"/>
        <c:tickLblSkip val="1"/>
        <c:noMultiLvlLbl val="0"/>
      </c:catAx>
      <c:valAx>
        <c:axId val="70774943"/>
        <c:scaling>
          <c:orientation val="minMax"/>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r>
                  <a:rPr lang="en-US"/>
                  <a:t>%</a:t>
                </a:r>
              </a:p>
            </c:rich>
          </c:tx>
          <c:layout>
            <c:manualLayout>
              <c:xMode val="edge"/>
              <c:yMode val="edge"/>
              <c:x val="4.1951594179824289E-2"/>
              <c:y val="9.4130261670886885E-4"/>
            </c:manualLayout>
          </c:layout>
          <c:overlay val="0"/>
          <c:spPr>
            <a:noFill/>
            <a:ln>
              <a:noFill/>
            </a:ln>
            <a:effec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title>
        <c:numFmt formatCode="General" sourceLinked="1"/>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70774527"/>
        <c:crosses val="autoZero"/>
        <c:crossBetween val="between"/>
        <c:majorUnit val="20"/>
      </c:valAx>
      <c:spPr>
        <a:noFill/>
        <a:ln w="25400">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bg2">
              <a:lumMod val="10000"/>
            </a:schemeClr>
          </a:solidFill>
          <a:latin typeface="Arial Narrow" panose="020B0606020202030204" pitchFamily="34" charset="0"/>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566222222222223E-2"/>
          <c:y val="9.9420772946859901E-2"/>
          <c:w val="0.94544083039166249"/>
          <c:h val="0.83118955555555563"/>
        </c:manualLayout>
      </c:layout>
      <c:barChart>
        <c:barDir val="col"/>
        <c:grouping val="clustered"/>
        <c:varyColors val="0"/>
        <c:ser>
          <c:idx val="0"/>
          <c:order val="0"/>
          <c:tx>
            <c:strRef>
              <c:f>SRETIR!$M$17</c:f>
              <c:strCache>
                <c:ptCount val="1"/>
                <c:pt idx="0">
                  <c:v>2019</c:v>
                </c:pt>
              </c:strCache>
            </c:strRef>
          </c:tx>
          <c:spPr>
            <a:solidFill>
              <a:srgbClr val="037BC1"/>
            </a:solidFill>
            <a:ln w="6350" cmpd="sng">
              <a:solidFill>
                <a:srgbClr val="000000"/>
              </a:solidFill>
              <a:prstDash val="solid"/>
            </a:ln>
            <a:effectLst/>
          </c:spPr>
          <c:invertIfNegative val="0"/>
          <c:dPt>
            <c:idx val="4"/>
            <c:invertIfNegative val="0"/>
            <c:bubble3D val="0"/>
            <c:spPr>
              <a:solidFill>
                <a:srgbClr val="DA2128"/>
              </a:solidFill>
              <a:ln w="6350" cmpd="sng">
                <a:solidFill>
                  <a:srgbClr val="000000"/>
                </a:solidFill>
                <a:prstDash val="solid"/>
              </a:ln>
              <a:effectLst/>
            </c:spPr>
            <c:extLst>
              <c:ext xmlns:c16="http://schemas.microsoft.com/office/drawing/2014/chart" uri="{C3380CC4-5D6E-409C-BE32-E72D297353CC}">
                <c16:uniqueId val="{00000001-DA8A-4AE4-AD10-E0D96047E826}"/>
              </c:ext>
            </c:extLst>
          </c:dPt>
          <c:dPt>
            <c:idx val="20"/>
            <c:invertIfNegative val="0"/>
            <c:bubble3D val="0"/>
            <c:spPr>
              <a:solidFill>
                <a:srgbClr val="037BC1"/>
              </a:solidFill>
              <a:ln w="6350" cmpd="sng">
                <a:solidFill>
                  <a:srgbClr val="000000"/>
                </a:solidFill>
                <a:prstDash val="solid"/>
              </a:ln>
              <a:effectLst/>
            </c:spPr>
            <c:extLst>
              <c:ext xmlns:c16="http://schemas.microsoft.com/office/drawing/2014/chart" uri="{C3380CC4-5D6E-409C-BE32-E72D297353CC}">
                <c16:uniqueId val="{00000003-DA8A-4AE4-AD10-E0D96047E826}"/>
              </c:ext>
            </c:extLst>
          </c:dPt>
          <c:cat>
            <c:strRef>
              <c:f>SRETIR!$N$18:$N$42</c:f>
              <c:strCache>
                <c:ptCount val="25"/>
                <c:pt idx="0">
                  <c:v>Luxembourg</c:v>
                </c:pt>
                <c:pt idx="1">
                  <c:v>Slovak Republic</c:v>
                </c:pt>
                <c:pt idx="2">
                  <c:v>Czech Republic</c:v>
                </c:pt>
                <c:pt idx="3">
                  <c:v>Greece</c:v>
                </c:pt>
                <c:pt idx="4">
                  <c:v>Croatia</c:v>
                </c:pt>
                <c:pt idx="5">
                  <c:v>Bulgaria</c:v>
                </c:pt>
                <c:pt idx="6">
                  <c:v>Romania</c:v>
                </c:pt>
                <c:pt idx="7">
                  <c:v>Hungary</c:v>
                </c:pt>
                <c:pt idx="8">
                  <c:v>France</c:v>
                </c:pt>
                <c:pt idx="9">
                  <c:v>Slovenia</c:v>
                </c:pt>
                <c:pt idx="10">
                  <c:v>Poland</c:v>
                </c:pt>
                <c:pt idx="11">
                  <c:v>Belgium</c:v>
                </c:pt>
                <c:pt idx="12">
                  <c:v>Italy</c:v>
                </c:pt>
                <c:pt idx="13">
                  <c:v>Spain</c:v>
                </c:pt>
                <c:pt idx="14">
                  <c:v>Lithuania</c:v>
                </c:pt>
                <c:pt idx="15">
                  <c:v>Austria</c:v>
                </c:pt>
                <c:pt idx="16">
                  <c:v>Portugal</c:v>
                </c:pt>
                <c:pt idx="17">
                  <c:v>Finland</c:v>
                </c:pt>
                <c:pt idx="18">
                  <c:v>Denmark</c:v>
                </c:pt>
                <c:pt idx="19">
                  <c:v>Latvia</c:v>
                </c:pt>
                <c:pt idx="20">
                  <c:v>Germany</c:v>
                </c:pt>
                <c:pt idx="21">
                  <c:v>Netherlands</c:v>
                </c:pt>
                <c:pt idx="22">
                  <c:v>Ireland</c:v>
                </c:pt>
                <c:pt idx="23">
                  <c:v>Estonia</c:v>
                </c:pt>
                <c:pt idx="24">
                  <c:v>Sweden</c:v>
                </c:pt>
              </c:strCache>
            </c:strRef>
          </c:cat>
          <c:val>
            <c:numRef>
              <c:f>SRETIR!$M$18:$M$42</c:f>
              <c:numCache>
                <c:formatCode>General</c:formatCode>
                <c:ptCount val="25"/>
                <c:pt idx="0">
                  <c:v>38.049999999999997</c:v>
                </c:pt>
                <c:pt idx="1">
                  <c:v>38.5</c:v>
                </c:pt>
                <c:pt idx="2">
                  <c:v>39.200000000000003</c:v>
                </c:pt>
                <c:pt idx="3">
                  <c:v>39.450000000000003</c:v>
                </c:pt>
                <c:pt idx="4">
                  <c:v>39.6</c:v>
                </c:pt>
                <c:pt idx="5">
                  <c:v>39.75</c:v>
                </c:pt>
                <c:pt idx="6">
                  <c:v>39.849999999999994</c:v>
                </c:pt>
                <c:pt idx="7">
                  <c:v>39.950000000000003</c:v>
                </c:pt>
                <c:pt idx="8">
                  <c:v>40</c:v>
                </c:pt>
                <c:pt idx="9">
                  <c:v>40.049999999999997</c:v>
                </c:pt>
                <c:pt idx="10">
                  <c:v>40.15</c:v>
                </c:pt>
                <c:pt idx="11">
                  <c:v>40.199999999999996</c:v>
                </c:pt>
                <c:pt idx="12">
                  <c:v>40.6</c:v>
                </c:pt>
                <c:pt idx="13">
                  <c:v>40.849999999999994</c:v>
                </c:pt>
                <c:pt idx="14">
                  <c:v>40.949999999999996</c:v>
                </c:pt>
                <c:pt idx="15">
                  <c:v>41.25</c:v>
                </c:pt>
                <c:pt idx="16">
                  <c:v>41.949999999999989</c:v>
                </c:pt>
                <c:pt idx="17">
                  <c:v>41.949999999999996</c:v>
                </c:pt>
                <c:pt idx="18">
                  <c:v>42.099999999999994</c:v>
                </c:pt>
                <c:pt idx="19">
                  <c:v>42.3</c:v>
                </c:pt>
                <c:pt idx="20">
                  <c:v>43.1</c:v>
                </c:pt>
                <c:pt idx="21">
                  <c:v>43.4</c:v>
                </c:pt>
                <c:pt idx="22">
                  <c:v>43.75</c:v>
                </c:pt>
                <c:pt idx="23">
                  <c:v>43.95</c:v>
                </c:pt>
                <c:pt idx="24">
                  <c:v>44.149999999999991</c:v>
                </c:pt>
              </c:numCache>
            </c:numRef>
          </c:val>
          <c:extLst>
            <c:ext xmlns:c16="http://schemas.microsoft.com/office/drawing/2014/chart" uri="{C3380CC4-5D6E-409C-BE32-E72D297353CC}">
              <c16:uniqueId val="{00000004-DA8A-4AE4-AD10-E0D96047E826}"/>
            </c:ext>
          </c:extLst>
        </c:ser>
        <c:dLbls>
          <c:showLegendKey val="0"/>
          <c:showVal val="0"/>
          <c:showCatName val="0"/>
          <c:showSerName val="0"/>
          <c:showPercent val="0"/>
          <c:showBubbleSize val="0"/>
        </c:dLbls>
        <c:gapWidth val="100"/>
        <c:axId val="1340558280"/>
        <c:axId val="1340560904"/>
      </c:barChart>
      <c:dateAx>
        <c:axId val="1340558280"/>
        <c:scaling>
          <c:orientation val="minMax"/>
        </c:scaling>
        <c:delete val="0"/>
        <c:axPos val="b"/>
        <c:numFmt formatCode="yyyy" sourceLinked="0"/>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270000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60904"/>
        <c:crosses val="autoZero"/>
        <c:auto val="1"/>
        <c:lblOffset val="0"/>
        <c:baseTimeUnit val="years"/>
        <c:majorUnit val="1"/>
        <c:majorTimeUnit val="years"/>
        <c:minorTimeUnit val="months"/>
      </c:dateAx>
      <c:valAx>
        <c:axId val="1340560904"/>
        <c:scaling>
          <c:orientation val="minMax"/>
          <c:min val="20"/>
        </c:scaling>
        <c:delete val="0"/>
        <c:axPos val="l"/>
        <c:majorGridlines>
          <c:spPr>
            <a:ln w="9525" cap="flat" cmpd="sng" algn="ctr">
              <a:solidFill>
                <a:srgbClr val="CCCCCC"/>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r>
                  <a:rPr lang="en-US"/>
                  <a:t>Years</a:t>
                </a:r>
              </a:p>
            </c:rich>
          </c:tx>
          <c:layout>
            <c:manualLayout>
              <c:xMode val="edge"/>
              <c:yMode val="edge"/>
              <c:x val="1.0394444444444444E-3"/>
              <c:y val="6.5050724637681157E-3"/>
            </c:manualLayout>
          </c:layout>
          <c:overlay val="0"/>
          <c:spPr>
            <a:noFill/>
            <a:ln>
              <a:noFill/>
            </a:ln>
            <a:effectLst/>
          </c:spPr>
          <c:txPr>
            <a:bodyPr rot="0" spcFirstLastPara="1" vertOverflow="ellipsis"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bg2">
                    <a:lumMod val="10000"/>
                  </a:schemeClr>
                </a:solidFill>
                <a:latin typeface="Arial Narrow" panose="020B0606020202030204" pitchFamily="34" charset="0"/>
                <a:ea typeface="+mn-ea"/>
                <a:cs typeface="+mn-cs"/>
              </a:defRPr>
            </a:pPr>
            <a:endParaRPr lang="en-US"/>
          </a:p>
        </c:txPr>
        <c:crossAx val="1340558280"/>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bg2">
              <a:lumMod val="10000"/>
            </a:schemeClr>
          </a:solidFill>
          <a:latin typeface="Arial Narrow" panose="020B060602020203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71095247037449E-2"/>
          <c:y val="0.10831214524831018"/>
          <c:w val="0.93444251032087877"/>
          <c:h val="0.8181507874112286"/>
        </c:manualLayout>
      </c:layout>
      <c:barChart>
        <c:barDir val="col"/>
        <c:grouping val="clustered"/>
        <c:varyColors val="0"/>
        <c:ser>
          <c:idx val="0"/>
          <c:order val="0"/>
          <c:tx>
            <c:strRef>
              <c:f>data4_5!$M$138</c:f>
              <c:strCache>
                <c:ptCount val="1"/>
                <c:pt idx="0">
                  <c:v>Immigrants</c:v>
                </c:pt>
              </c:strCache>
            </c:strRef>
          </c:tx>
          <c:spPr>
            <a:solidFill>
              <a:srgbClr val="037BC1"/>
            </a:solidFill>
            <a:ln w="6350" cmpd="sng">
              <a:solidFill>
                <a:srgbClr val="000000"/>
              </a:solidFill>
            </a:ln>
            <a:effectLst/>
          </c:spPr>
          <c:invertIfNegative val="0"/>
          <c:cat>
            <c:numRef>
              <c:f>data4_5!$L$139:$L$150</c:f>
              <c:numCache>
                <c:formatCode>m/d/yyyy</c:formatCode>
                <c:ptCount val="12"/>
                <c:pt idx="0">
                  <c:v>40179</c:v>
                </c:pt>
                <c:pt idx="1">
                  <c:v>40544</c:v>
                </c:pt>
                <c:pt idx="2">
                  <c:v>40909</c:v>
                </c:pt>
                <c:pt idx="3">
                  <c:v>41275</c:v>
                </c:pt>
                <c:pt idx="4">
                  <c:v>41640</c:v>
                </c:pt>
                <c:pt idx="5">
                  <c:v>42005</c:v>
                </c:pt>
                <c:pt idx="6">
                  <c:v>42370</c:v>
                </c:pt>
                <c:pt idx="7">
                  <c:v>42736</c:v>
                </c:pt>
                <c:pt idx="8">
                  <c:v>43101</c:v>
                </c:pt>
                <c:pt idx="9">
                  <c:v>43466</c:v>
                </c:pt>
                <c:pt idx="10">
                  <c:v>43831</c:v>
                </c:pt>
                <c:pt idx="11">
                  <c:v>44197</c:v>
                </c:pt>
              </c:numCache>
            </c:numRef>
          </c:cat>
          <c:val>
            <c:numRef>
              <c:f>data4_5!$M$139:$M$150</c:f>
              <c:numCache>
                <c:formatCode>General</c:formatCode>
                <c:ptCount val="12"/>
                <c:pt idx="0">
                  <c:v>8.8460000000000001</c:v>
                </c:pt>
                <c:pt idx="1">
                  <c:v>8.5340000000000007</c:v>
                </c:pt>
                <c:pt idx="2">
                  <c:v>8.9589999999999996</c:v>
                </c:pt>
                <c:pt idx="3">
                  <c:v>10.378</c:v>
                </c:pt>
                <c:pt idx="4">
                  <c:v>10.638</c:v>
                </c:pt>
                <c:pt idx="5">
                  <c:v>11.706</c:v>
                </c:pt>
                <c:pt idx="6">
                  <c:v>13.984999999999999</c:v>
                </c:pt>
                <c:pt idx="7">
                  <c:v>15.553000000000001</c:v>
                </c:pt>
                <c:pt idx="8">
                  <c:v>26.029</c:v>
                </c:pt>
                <c:pt idx="9">
                  <c:v>37.725999999999999</c:v>
                </c:pt>
                <c:pt idx="10">
                  <c:v>33.414000000000001</c:v>
                </c:pt>
                <c:pt idx="11">
                  <c:v>35.911999999999999</c:v>
                </c:pt>
              </c:numCache>
            </c:numRef>
          </c:val>
          <c:extLst>
            <c:ext xmlns:c16="http://schemas.microsoft.com/office/drawing/2014/chart" uri="{C3380CC4-5D6E-409C-BE32-E72D297353CC}">
              <c16:uniqueId val="{00000000-56D8-4468-85FD-47B8E0A1BB8F}"/>
            </c:ext>
          </c:extLst>
        </c:ser>
        <c:ser>
          <c:idx val="1"/>
          <c:order val="1"/>
          <c:tx>
            <c:strRef>
              <c:f>data4_5!$N$138</c:f>
              <c:strCache>
                <c:ptCount val="1"/>
                <c:pt idx="0">
                  <c:v>Emigrants</c:v>
                </c:pt>
              </c:strCache>
            </c:strRef>
          </c:tx>
          <c:spPr>
            <a:solidFill>
              <a:srgbClr val="8CC841"/>
            </a:solidFill>
            <a:ln w="6350" cmpd="sng">
              <a:solidFill>
                <a:srgbClr val="000000"/>
              </a:solidFill>
            </a:ln>
            <a:effectLst/>
          </c:spPr>
          <c:invertIfNegative val="0"/>
          <c:cat>
            <c:numRef>
              <c:f>data4_5!$L$139:$L$150</c:f>
              <c:numCache>
                <c:formatCode>m/d/yyyy</c:formatCode>
                <c:ptCount val="12"/>
                <c:pt idx="0">
                  <c:v>40179</c:v>
                </c:pt>
                <c:pt idx="1">
                  <c:v>40544</c:v>
                </c:pt>
                <c:pt idx="2">
                  <c:v>40909</c:v>
                </c:pt>
                <c:pt idx="3">
                  <c:v>41275</c:v>
                </c:pt>
                <c:pt idx="4">
                  <c:v>41640</c:v>
                </c:pt>
                <c:pt idx="5">
                  <c:v>42005</c:v>
                </c:pt>
                <c:pt idx="6">
                  <c:v>42370</c:v>
                </c:pt>
                <c:pt idx="7">
                  <c:v>42736</c:v>
                </c:pt>
                <c:pt idx="8">
                  <c:v>43101</c:v>
                </c:pt>
                <c:pt idx="9">
                  <c:v>43466</c:v>
                </c:pt>
                <c:pt idx="10">
                  <c:v>43831</c:v>
                </c:pt>
                <c:pt idx="11">
                  <c:v>44197</c:v>
                </c:pt>
              </c:numCache>
            </c:numRef>
          </c:cat>
          <c:val>
            <c:numRef>
              <c:f>data4_5!$N$139:$N$150</c:f>
              <c:numCache>
                <c:formatCode>General</c:formatCode>
                <c:ptCount val="12"/>
                <c:pt idx="0">
                  <c:v>-13.016999999999999</c:v>
                </c:pt>
                <c:pt idx="1">
                  <c:v>-12.699</c:v>
                </c:pt>
                <c:pt idx="2">
                  <c:v>-12.877000000000001</c:v>
                </c:pt>
                <c:pt idx="3">
                  <c:v>-15.262</c:v>
                </c:pt>
                <c:pt idx="4">
                  <c:v>-20.858000000000001</c:v>
                </c:pt>
                <c:pt idx="5">
                  <c:v>-29.651</c:v>
                </c:pt>
                <c:pt idx="6">
                  <c:v>-36.436</c:v>
                </c:pt>
                <c:pt idx="7">
                  <c:v>-47.351999999999997</c:v>
                </c:pt>
                <c:pt idx="8">
                  <c:v>-39.515000000000001</c:v>
                </c:pt>
                <c:pt idx="9">
                  <c:v>-40.148000000000003</c:v>
                </c:pt>
                <c:pt idx="10">
                  <c:v>-34.045999999999999</c:v>
                </c:pt>
                <c:pt idx="11">
                  <c:v>-40.423999999999999</c:v>
                </c:pt>
              </c:numCache>
            </c:numRef>
          </c:val>
          <c:extLst>
            <c:ext xmlns:c16="http://schemas.microsoft.com/office/drawing/2014/chart" uri="{C3380CC4-5D6E-409C-BE32-E72D297353CC}">
              <c16:uniqueId val="{00000001-56D8-4468-85FD-47B8E0A1BB8F}"/>
            </c:ext>
          </c:extLst>
        </c:ser>
        <c:dLbls>
          <c:showLegendKey val="0"/>
          <c:showVal val="0"/>
          <c:showCatName val="0"/>
          <c:showSerName val="0"/>
          <c:showPercent val="0"/>
          <c:showBubbleSize val="0"/>
        </c:dLbls>
        <c:gapWidth val="100"/>
        <c:axId val="650090415"/>
        <c:axId val="650089583"/>
      </c:barChart>
      <c:lineChart>
        <c:grouping val="standard"/>
        <c:varyColors val="0"/>
        <c:ser>
          <c:idx val="2"/>
          <c:order val="2"/>
          <c:tx>
            <c:strRef>
              <c:f>data4_5!$O$138</c:f>
              <c:strCache>
                <c:ptCount val="1"/>
                <c:pt idx="0">
                  <c:v>Net migration</c:v>
                </c:pt>
              </c:strCache>
            </c:strRef>
          </c:tx>
          <c:spPr>
            <a:ln w="28575" cap="rnd">
              <a:noFill/>
              <a:round/>
            </a:ln>
            <a:effectLst/>
          </c:spPr>
          <c:marker>
            <c:symbol val="triangle"/>
            <c:size val="14"/>
            <c:spPr>
              <a:solidFill>
                <a:schemeClr val="bg1"/>
              </a:solidFill>
              <a:ln w="19050">
                <a:solidFill>
                  <a:schemeClr val="bg2">
                    <a:lumMod val="10000"/>
                  </a:schemeClr>
                </a:solidFill>
              </a:ln>
              <a:effectLst/>
            </c:spPr>
          </c:marker>
          <c:cat>
            <c:numRef>
              <c:f>data4_5!$L$139:$L$150</c:f>
              <c:numCache>
                <c:formatCode>m/d/yyyy</c:formatCode>
                <c:ptCount val="12"/>
                <c:pt idx="0">
                  <c:v>40179</c:v>
                </c:pt>
                <c:pt idx="1">
                  <c:v>40544</c:v>
                </c:pt>
                <c:pt idx="2">
                  <c:v>40909</c:v>
                </c:pt>
                <c:pt idx="3">
                  <c:v>41275</c:v>
                </c:pt>
                <c:pt idx="4">
                  <c:v>41640</c:v>
                </c:pt>
                <c:pt idx="5">
                  <c:v>42005</c:v>
                </c:pt>
                <c:pt idx="6">
                  <c:v>42370</c:v>
                </c:pt>
                <c:pt idx="7">
                  <c:v>42736</c:v>
                </c:pt>
                <c:pt idx="8">
                  <c:v>43101</c:v>
                </c:pt>
                <c:pt idx="9">
                  <c:v>43466</c:v>
                </c:pt>
                <c:pt idx="10">
                  <c:v>43831</c:v>
                </c:pt>
                <c:pt idx="11">
                  <c:v>44197</c:v>
                </c:pt>
              </c:numCache>
            </c:numRef>
          </c:cat>
          <c:val>
            <c:numRef>
              <c:f>data4_5!$O$139:$O$150</c:f>
              <c:numCache>
                <c:formatCode>General</c:formatCode>
                <c:ptCount val="12"/>
                <c:pt idx="0">
                  <c:v>-4.1709999999999994</c:v>
                </c:pt>
                <c:pt idx="1">
                  <c:v>-4.1649999999999991</c:v>
                </c:pt>
                <c:pt idx="2">
                  <c:v>-3.918000000000001</c:v>
                </c:pt>
                <c:pt idx="3">
                  <c:v>-4.8840000000000003</c:v>
                </c:pt>
                <c:pt idx="4">
                  <c:v>-10.220000000000001</c:v>
                </c:pt>
                <c:pt idx="5">
                  <c:v>-17.945</c:v>
                </c:pt>
                <c:pt idx="6">
                  <c:v>-22.451000000000001</c:v>
                </c:pt>
                <c:pt idx="7">
                  <c:v>-31.798999999999996</c:v>
                </c:pt>
                <c:pt idx="8">
                  <c:v>-13.486000000000001</c:v>
                </c:pt>
                <c:pt idx="9">
                  <c:v>-2.4220000000000041</c:v>
                </c:pt>
                <c:pt idx="10">
                  <c:v>-0.6319999999999979</c:v>
                </c:pt>
                <c:pt idx="11">
                  <c:v>-4.5120000000000005</c:v>
                </c:pt>
              </c:numCache>
            </c:numRef>
          </c:val>
          <c:smooth val="0"/>
          <c:extLst>
            <c:ext xmlns:c16="http://schemas.microsoft.com/office/drawing/2014/chart" uri="{C3380CC4-5D6E-409C-BE32-E72D297353CC}">
              <c16:uniqueId val="{00000002-56D8-4468-85FD-47B8E0A1BB8F}"/>
            </c:ext>
          </c:extLst>
        </c:ser>
        <c:dLbls>
          <c:showLegendKey val="0"/>
          <c:showVal val="0"/>
          <c:showCatName val="0"/>
          <c:showSerName val="0"/>
          <c:showPercent val="0"/>
          <c:showBubbleSize val="0"/>
        </c:dLbls>
        <c:marker val="1"/>
        <c:smooth val="0"/>
        <c:axId val="650090415"/>
        <c:axId val="650089583"/>
      </c:lineChart>
      <c:dateAx>
        <c:axId val="650090415"/>
        <c:scaling>
          <c:orientation val="minMax"/>
        </c:scaling>
        <c:delete val="0"/>
        <c:axPos val="b"/>
        <c:numFmt formatCode="yyyy" sourceLinked="0"/>
        <c:majorTickMark val="in"/>
        <c:minorTickMark val="in"/>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650089583"/>
        <c:crosses val="autoZero"/>
        <c:auto val="1"/>
        <c:lblOffset val="0"/>
        <c:baseTimeUnit val="years"/>
        <c:majorUnit val="2"/>
        <c:majorTimeUnit val="years"/>
      </c:dateAx>
      <c:valAx>
        <c:axId val="650089583"/>
        <c:scaling>
          <c:orientation val="minMax"/>
          <c:min val="-50"/>
        </c:scaling>
        <c:delete val="0"/>
        <c:axPos val="l"/>
        <c:majorGridlines>
          <c:spPr>
            <a:ln w="9525" cap="flat" cmpd="sng" algn="ctr">
              <a:solidFill>
                <a:srgbClr val="C8C8C8"/>
              </a:solidFill>
              <a:prstDash val="solid"/>
              <a:round/>
            </a:ln>
            <a:effectLst/>
          </c:spPr>
        </c:majorGridlines>
        <c:title>
          <c:tx>
            <c:rich>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r>
                  <a:rPr lang="en-US" dirty="0"/>
                  <a:t>Thousands</a:t>
                </a:r>
              </a:p>
            </c:rich>
          </c:tx>
          <c:layout>
            <c:manualLayout>
              <c:xMode val="edge"/>
              <c:yMode val="edge"/>
              <c:x val="0"/>
              <c:y val="3.3112344079053967E-2"/>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title>
        <c:numFmt formatCode="General"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crossAx val="650090415"/>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11303033684556189"/>
          <c:y val="0.11153999638480673"/>
          <c:w val="0.81328893421929593"/>
          <c:h val="7.6992953183217236E-2"/>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tx1">
                  <a:lumMod val="50000"/>
                </a:schemeClr>
              </a:solidFill>
              <a:latin typeface="Arial Narrow" panose="020B060602020203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tx1">
              <a:lumMod val="50000"/>
            </a:schemeClr>
          </a:solidFill>
          <a:latin typeface="Arial Narrow" panose="020B060602020203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8.7445796086387494E-3"/>
          <c:y val="1.9920803043647736E-2"/>
          <c:w val="0.98906927548920154"/>
          <c:h val="0.97509899619544038"/>
        </c:manualLayout>
      </c:layout>
      <c:barChart>
        <c:barDir val="col"/>
        <c:grouping val="clustered"/>
        <c:varyColors val="0"/>
        <c:ser>
          <c:idx val="0"/>
          <c:order val="0"/>
          <c:tx>
            <c:strRef>
              <c:f>'SPM2'!$P$4</c:f>
              <c:strCache>
                <c:ptCount val="1"/>
                <c:pt idx="0">
                  <c:v>2020 or latest available year</c:v>
                </c:pt>
              </c:strCache>
            </c:strRef>
          </c:tx>
          <c:spPr>
            <a:solidFill>
              <a:srgbClr val="037BC1"/>
            </a:solidFill>
            <a:ln w="6350" cmpd="sng">
              <a:solidFill>
                <a:srgbClr val="000000"/>
              </a:solidFill>
            </a:ln>
            <a:effectLst/>
          </c:spPr>
          <c:invertIfNegative val="0"/>
          <c:dPt>
            <c:idx val="2"/>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1-D7E0-418A-A7B9-9F162583C43C}"/>
              </c:ext>
            </c:extLst>
          </c:dPt>
          <c:dPt>
            <c:idx val="9"/>
            <c:invertIfNegative val="0"/>
            <c:bubble3D val="0"/>
            <c:spPr>
              <a:solidFill>
                <a:srgbClr val="8CC841"/>
              </a:solidFill>
              <a:ln w="6350" cmpd="sng">
                <a:solidFill>
                  <a:srgbClr val="000000"/>
                </a:solidFill>
              </a:ln>
              <a:effectLst/>
            </c:spPr>
            <c:extLst>
              <c:ext xmlns:c16="http://schemas.microsoft.com/office/drawing/2014/chart" uri="{C3380CC4-5D6E-409C-BE32-E72D297353CC}">
                <c16:uniqueId val="{00000003-D7E0-418A-A7B9-9F162583C43C}"/>
              </c:ext>
            </c:extLst>
          </c:dPt>
          <c:dPt>
            <c:idx val="10"/>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5-D7E0-418A-A7B9-9F162583C43C}"/>
              </c:ext>
            </c:extLst>
          </c:dPt>
          <c:dPt>
            <c:idx val="11"/>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7-D7E0-418A-A7B9-9F162583C43C}"/>
              </c:ext>
            </c:extLst>
          </c:dPt>
          <c:dPt>
            <c:idx val="18"/>
            <c:invertIfNegative val="0"/>
            <c:bubble3D val="0"/>
            <c:spPr>
              <a:solidFill>
                <a:srgbClr val="DA2128"/>
              </a:solidFill>
              <a:ln w="6350" cmpd="sng">
                <a:solidFill>
                  <a:srgbClr val="000000"/>
                </a:solidFill>
              </a:ln>
              <a:effectLst/>
            </c:spPr>
            <c:extLst>
              <c:ext xmlns:c16="http://schemas.microsoft.com/office/drawing/2014/chart" uri="{C3380CC4-5D6E-409C-BE32-E72D297353CC}">
                <c16:uniqueId val="{0000000C-D7BC-4704-A24C-A8B2F2DB7C87}"/>
              </c:ext>
            </c:extLst>
          </c:dPt>
          <c:dPt>
            <c:idx val="19"/>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9-D7E0-418A-A7B9-9F162583C43C}"/>
              </c:ext>
            </c:extLst>
          </c:dPt>
          <c:dPt>
            <c:idx val="20"/>
            <c:invertIfNegative val="0"/>
            <c:bubble3D val="0"/>
            <c:spPr>
              <a:solidFill>
                <a:srgbClr val="037BC1"/>
              </a:solidFill>
              <a:ln w="6350" cmpd="sng">
                <a:solidFill>
                  <a:srgbClr val="000000"/>
                </a:solidFill>
              </a:ln>
              <a:effectLst/>
            </c:spPr>
            <c:extLst>
              <c:ext xmlns:c16="http://schemas.microsoft.com/office/drawing/2014/chart" uri="{C3380CC4-5D6E-409C-BE32-E72D297353CC}">
                <c16:uniqueId val="{0000000B-D7E0-418A-A7B9-9F162583C43C}"/>
              </c:ext>
            </c:extLst>
          </c:dPt>
          <c:cat>
            <c:strRef>
              <c:f>'SPM2'!$N$5:$N$27</c:f>
              <c:strCache>
                <c:ptCount val="23"/>
                <c:pt idx="0">
                  <c:v>New Zealand</c:v>
                </c:pt>
                <c:pt idx="1">
                  <c:v>Australia</c:v>
                </c:pt>
                <c:pt idx="2">
                  <c:v>Portugal</c:v>
                </c:pt>
                <c:pt idx="3">
                  <c:v>Lithuania</c:v>
                </c:pt>
                <c:pt idx="4">
                  <c:v>France</c:v>
                </c:pt>
                <c:pt idx="5">
                  <c:v>Spain</c:v>
                </c:pt>
                <c:pt idx="6">
                  <c:v>Germany</c:v>
                </c:pt>
                <c:pt idx="7">
                  <c:v>Austria</c:v>
                </c:pt>
                <c:pt idx="8">
                  <c:v>Latvia</c:v>
                </c:pt>
                <c:pt idx="9">
                  <c:v>OECD</c:v>
                </c:pt>
                <c:pt idx="10">
                  <c:v>Romania</c:v>
                </c:pt>
                <c:pt idx="11">
                  <c:v>Hungary</c:v>
                </c:pt>
                <c:pt idx="12">
                  <c:v>Czech Republic</c:v>
                </c:pt>
                <c:pt idx="13">
                  <c:v>Slovenia</c:v>
                </c:pt>
                <c:pt idx="14">
                  <c:v>Italy</c:v>
                </c:pt>
                <c:pt idx="15">
                  <c:v>Greece</c:v>
                </c:pt>
                <c:pt idx="16">
                  <c:v>Mexico</c:v>
                </c:pt>
                <c:pt idx="17">
                  <c:v>Slovak Republic</c:v>
                </c:pt>
                <c:pt idx="18">
                  <c:v>Croatia</c:v>
                </c:pt>
                <c:pt idx="19">
                  <c:v>Bulgaria</c:v>
                </c:pt>
                <c:pt idx="20">
                  <c:v>Poland</c:v>
                </c:pt>
                <c:pt idx="21">
                  <c:v>Türkiye</c:v>
                </c:pt>
                <c:pt idx="22">
                  <c:v>Korea</c:v>
                </c:pt>
              </c:strCache>
            </c:strRef>
          </c:cat>
          <c:val>
            <c:numRef>
              <c:f>'SPM2'!$P$5:$P$27</c:f>
              <c:numCache>
                <c:formatCode>General</c:formatCode>
                <c:ptCount val="23"/>
                <c:pt idx="0">
                  <c:v>6.49</c:v>
                </c:pt>
                <c:pt idx="1">
                  <c:v>8.25</c:v>
                </c:pt>
                <c:pt idx="2">
                  <c:v>8.3000000000000007</c:v>
                </c:pt>
                <c:pt idx="3">
                  <c:v>9.34</c:v>
                </c:pt>
                <c:pt idx="4">
                  <c:v>9.61</c:v>
                </c:pt>
                <c:pt idx="5">
                  <c:v>9.77</c:v>
                </c:pt>
                <c:pt idx="6">
                  <c:v>10.4</c:v>
                </c:pt>
                <c:pt idx="7">
                  <c:v>11.03</c:v>
                </c:pt>
                <c:pt idx="8">
                  <c:v>12.38</c:v>
                </c:pt>
                <c:pt idx="9">
                  <c:v>13.927</c:v>
                </c:pt>
                <c:pt idx="10">
                  <c:v>14.21</c:v>
                </c:pt>
                <c:pt idx="11">
                  <c:v>14.22</c:v>
                </c:pt>
                <c:pt idx="12">
                  <c:v>14.29</c:v>
                </c:pt>
                <c:pt idx="13">
                  <c:v>14.36</c:v>
                </c:pt>
                <c:pt idx="14">
                  <c:v>14.42</c:v>
                </c:pt>
                <c:pt idx="15">
                  <c:v>14.52</c:v>
                </c:pt>
                <c:pt idx="16">
                  <c:v>15.05</c:v>
                </c:pt>
                <c:pt idx="17">
                  <c:v>15.46</c:v>
                </c:pt>
                <c:pt idx="18">
                  <c:v>16.04</c:v>
                </c:pt>
                <c:pt idx="19">
                  <c:v>17.489999999999998</c:v>
                </c:pt>
                <c:pt idx="20">
                  <c:v>18.02</c:v>
                </c:pt>
                <c:pt idx="21">
                  <c:v>22.55</c:v>
                </c:pt>
                <c:pt idx="22">
                  <c:v>25.85</c:v>
                </c:pt>
              </c:numCache>
            </c:numRef>
          </c:val>
          <c:extLst>
            <c:ext xmlns:c16="http://schemas.microsoft.com/office/drawing/2014/chart" uri="{C3380CC4-5D6E-409C-BE32-E72D297353CC}">
              <c16:uniqueId val="{0000000C-D7E0-418A-A7B9-9F162583C43C}"/>
            </c:ext>
          </c:extLst>
        </c:ser>
        <c:dLbls>
          <c:showLegendKey val="0"/>
          <c:showVal val="0"/>
          <c:showCatName val="0"/>
          <c:showSerName val="0"/>
          <c:showPercent val="0"/>
          <c:showBubbleSize val="0"/>
        </c:dLbls>
        <c:gapWidth val="100"/>
        <c:overlap val="-27"/>
        <c:axId val="2035334384"/>
        <c:axId val="2035336024"/>
      </c:barChart>
      <c:lineChart>
        <c:grouping val="standard"/>
        <c:varyColors val="0"/>
        <c:ser>
          <c:idx val="1"/>
          <c:order val="1"/>
          <c:tx>
            <c:strRef>
              <c:f>'SPM2'!$Q$4</c:f>
              <c:strCache>
                <c:ptCount val="1"/>
                <c:pt idx="0">
                  <c:v>2010</c:v>
                </c:pt>
              </c:strCache>
            </c:strRef>
          </c:tx>
          <c:spPr>
            <a:ln w="6350" cap="rnd">
              <a:noFill/>
              <a:prstDash val="solid"/>
              <a:round/>
            </a:ln>
            <a:effectLst/>
            <a:extLst>
              <a:ext uri="{91240B29-F687-4F45-9708-019B960494DF}">
                <a14:hiddenLine xmlns:a14="http://schemas.microsoft.com/office/drawing/2010/main" w="6350" cap="rnd">
                  <a:solidFill>
                    <a:sysClr val="windowText" lastClr="000000"/>
                  </a:solidFill>
                  <a:prstDash val="solid"/>
                  <a:round/>
                </a14:hiddenLine>
              </a:ext>
            </a:extLst>
          </c:spPr>
          <c:marker>
            <c:symbol val="triangle"/>
            <c:size val="14"/>
            <c:spPr>
              <a:solidFill>
                <a:srgbClr val="FFFFFF"/>
              </a:solidFill>
              <a:ln w="6350">
                <a:solidFill>
                  <a:srgbClr val="000000"/>
                </a:solidFill>
                <a:prstDash val="solid"/>
              </a:ln>
              <a:effectLst/>
            </c:spPr>
          </c:marker>
          <c:cat>
            <c:strRef>
              <c:f>'SPM2'!$N$5:$N$27</c:f>
              <c:strCache>
                <c:ptCount val="23"/>
                <c:pt idx="0">
                  <c:v>New Zealand</c:v>
                </c:pt>
                <c:pt idx="1">
                  <c:v>Australia</c:v>
                </c:pt>
                <c:pt idx="2">
                  <c:v>Portugal</c:v>
                </c:pt>
                <c:pt idx="3">
                  <c:v>Lithuania</c:v>
                </c:pt>
                <c:pt idx="4">
                  <c:v>France</c:v>
                </c:pt>
                <c:pt idx="5">
                  <c:v>Spain</c:v>
                </c:pt>
                <c:pt idx="6">
                  <c:v>Germany</c:v>
                </c:pt>
                <c:pt idx="7">
                  <c:v>Austria</c:v>
                </c:pt>
                <c:pt idx="8">
                  <c:v>Latvia</c:v>
                </c:pt>
                <c:pt idx="9">
                  <c:v>OECD</c:v>
                </c:pt>
                <c:pt idx="10">
                  <c:v>Romania</c:v>
                </c:pt>
                <c:pt idx="11">
                  <c:v>Hungary</c:v>
                </c:pt>
                <c:pt idx="12">
                  <c:v>Czech Republic</c:v>
                </c:pt>
                <c:pt idx="13">
                  <c:v>Slovenia</c:v>
                </c:pt>
                <c:pt idx="14">
                  <c:v>Italy</c:v>
                </c:pt>
                <c:pt idx="15">
                  <c:v>Greece</c:v>
                </c:pt>
                <c:pt idx="16">
                  <c:v>Mexico</c:v>
                </c:pt>
                <c:pt idx="17">
                  <c:v>Slovak Republic</c:v>
                </c:pt>
                <c:pt idx="18">
                  <c:v>Croatia</c:v>
                </c:pt>
                <c:pt idx="19">
                  <c:v>Bulgaria</c:v>
                </c:pt>
                <c:pt idx="20">
                  <c:v>Poland</c:v>
                </c:pt>
                <c:pt idx="21">
                  <c:v>Türkiye</c:v>
                </c:pt>
                <c:pt idx="22">
                  <c:v>Korea</c:v>
                </c:pt>
              </c:strCache>
            </c:strRef>
          </c:cat>
          <c:val>
            <c:numRef>
              <c:f>'SPM2'!$Q$5:$Q$27</c:f>
              <c:numCache>
                <c:formatCode>General</c:formatCode>
                <c:ptCount val="23"/>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21.69</c:v>
                </c:pt>
                <c:pt idx="19">
                  <c:v>#N/A</c:v>
                </c:pt>
                <c:pt idx="20">
                  <c:v>#N/A</c:v>
                </c:pt>
                <c:pt idx="21">
                  <c:v>#N/A</c:v>
                </c:pt>
                <c:pt idx="22">
                  <c:v>#N/A</c:v>
                </c:pt>
              </c:numCache>
            </c:numRef>
          </c:val>
          <c:smooth val="0"/>
          <c:extLst>
            <c:ext xmlns:c16="http://schemas.microsoft.com/office/drawing/2014/chart" uri="{C3380CC4-5D6E-409C-BE32-E72D297353CC}">
              <c16:uniqueId val="{0000000D-D7E0-418A-A7B9-9F162583C43C}"/>
            </c:ext>
          </c:extLst>
        </c:ser>
        <c:dLbls>
          <c:showLegendKey val="0"/>
          <c:showVal val="0"/>
          <c:showCatName val="0"/>
          <c:showSerName val="0"/>
          <c:showPercent val="0"/>
          <c:showBubbleSize val="0"/>
        </c:dLbls>
        <c:marker val="1"/>
        <c:smooth val="0"/>
        <c:axId val="2035334384"/>
        <c:axId val="2035336024"/>
      </c:lineChart>
      <c:catAx>
        <c:axId val="2035334384"/>
        <c:scaling>
          <c:orientation val="minMax"/>
        </c:scaling>
        <c:delete val="0"/>
        <c:axPos val="b"/>
        <c:numFmt formatCode="General" sourceLinked="1"/>
        <c:majorTickMark val="in"/>
        <c:minorTickMark val="none"/>
        <c:tickLblPos val="low"/>
        <c:spPr>
          <a:noFill/>
          <a:ln w="9525" cap="flat" cmpd="sng" algn="ctr">
            <a:solidFill>
              <a:srgbClr val="000000"/>
            </a:solidFill>
            <a:prstDash val="solid"/>
            <a:round/>
          </a:ln>
          <a:effectLst/>
          <a:extLst>
            <a:ext uri="{909E8E84-426E-40DD-AFC4-6F175D3DCCD1}">
              <a14:hiddenFill xmlns:a14="http://schemas.microsoft.com/office/drawing/2010/main">
                <a:noFill/>
              </a14:hiddenFill>
            </a:ext>
          </a:extLst>
        </c:spPr>
        <c:txPr>
          <a:bodyPr rot="-2700000" spcFirstLastPara="1" vertOverflow="ellipsis"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6024"/>
        <c:crosses val="autoZero"/>
        <c:auto val="1"/>
        <c:lblAlgn val="ctr"/>
        <c:lblOffset val="0"/>
        <c:tickLblSkip val="1"/>
        <c:noMultiLvlLbl val="0"/>
      </c:catAx>
      <c:valAx>
        <c:axId val="2035336024"/>
        <c:scaling>
          <c:orientation val="minMax"/>
        </c:scaling>
        <c:delete val="0"/>
        <c:axPos val="l"/>
        <c:majorGridlines>
          <c:spPr>
            <a:ln w="9525" cap="flat" cmpd="sng" algn="ctr">
              <a:solidFill>
                <a:srgbClr val="C8C8C8"/>
              </a:solidFill>
              <a:prstDash val="solid"/>
              <a:round/>
            </a:ln>
            <a:effectLst/>
          </c:spPr>
        </c:majorGridlines>
        <c:numFmt formatCode="General" sourceLinked="1"/>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crossAx val="2035334384"/>
        <c:crosses val="autoZero"/>
        <c:crossBetween val="between"/>
      </c:valAx>
      <c:spPr>
        <a:solidFill>
          <a:srgbClr val="FFFFFF"/>
        </a:solid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4.1697185192121677E-2"/>
          <c:y val="4.6216263061262745E-2"/>
          <c:w val="0.95273451439094448"/>
          <c:h val="7.4703011413679007E-2"/>
        </c:manualLayout>
      </c:layout>
      <c:overlay val="1"/>
      <c:spPr>
        <a:noFill/>
        <a:ln>
          <a:noFill/>
        </a:ln>
        <a:effectLst/>
        <a:extLst>
          <a:ext uri="{91240B29-F687-4F45-9708-019B960494DF}">
            <a14:hiddenLine xmlns:a14="http://schemas.microsoft.com/office/drawing/2010/main">
              <a:noFill/>
            </a14:hiddenLine>
          </a:ext>
        </a:ex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Arial Narrow" panose="020B0606020202030204" pitchFamily="34" charset="0"/>
              <a:ea typeface="+mn-ea"/>
              <a:cs typeface="+mn-cs"/>
            </a:defRPr>
          </a:pPr>
          <a:endParaRPr lang="en-US"/>
        </a:p>
      </c:txPr>
    </c:legend>
    <c:plotVisOnly val="1"/>
    <c:dispBlanksAs val="gap"/>
    <c:showDLblsOverMax val="1"/>
  </c:chart>
  <c:spPr>
    <a:noFill/>
    <a:ln w="9525" cap="flat" cmpd="sng" algn="ctr">
      <a:noFill/>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600" b="1">
          <a:solidFill>
            <a:schemeClr val="tx1">
              <a:lumMod val="95000"/>
              <a:lumOff val="5000"/>
            </a:schemeClr>
          </a:solidFill>
          <a:latin typeface="Arial Narrow" panose="020B0606020202030204" pitchFamily="34" charset="0"/>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522654609644943E-2"/>
          <c:y val="6.9696166144007879E-2"/>
          <c:w val="0.90672571173348859"/>
          <c:h val="0.84851373708725319"/>
        </c:manualLayout>
      </c:layout>
      <c:lineChart>
        <c:grouping val="standard"/>
        <c:varyColors val="0"/>
        <c:ser>
          <c:idx val="0"/>
          <c:order val="0"/>
          <c:tx>
            <c:strRef>
              <c:f>data2_16!$D$9</c:f>
              <c:strCache>
                <c:ptCount val="1"/>
                <c:pt idx="0">
                  <c:v>Total emissions (historic)</c:v>
                </c:pt>
              </c:strCache>
            </c:strRef>
          </c:tx>
          <c:spPr>
            <a:ln w="28575" cap="rnd" cmpd="sng" algn="ctr">
              <a:solidFill>
                <a:srgbClr val="037BC1"/>
              </a:solidFill>
              <a:prstDash val="solid"/>
              <a:round/>
            </a:ln>
            <a:effectLst/>
          </c:spPr>
          <c:marker>
            <c:symbol val="none"/>
          </c:marker>
          <c:cat>
            <c:numRef>
              <c:f>data2_16!$C$10:$C$70</c:f>
              <c:numCache>
                <c:formatCode>General</c:formatCode>
                <c:ptCount val="6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pt idx="41">
                  <c:v>2031</c:v>
                </c:pt>
                <c:pt idx="42">
                  <c:v>2032</c:v>
                </c:pt>
                <c:pt idx="43">
                  <c:v>2033</c:v>
                </c:pt>
                <c:pt idx="44">
                  <c:v>2034</c:v>
                </c:pt>
                <c:pt idx="45">
                  <c:v>2035</c:v>
                </c:pt>
                <c:pt idx="46">
                  <c:v>2036</c:v>
                </c:pt>
                <c:pt idx="47">
                  <c:v>2037</c:v>
                </c:pt>
                <c:pt idx="48">
                  <c:v>2038</c:v>
                </c:pt>
                <c:pt idx="49">
                  <c:v>2039</c:v>
                </c:pt>
                <c:pt idx="50">
                  <c:v>2040</c:v>
                </c:pt>
                <c:pt idx="51">
                  <c:v>2041</c:v>
                </c:pt>
                <c:pt idx="52">
                  <c:v>2042</c:v>
                </c:pt>
                <c:pt idx="53">
                  <c:v>2043</c:v>
                </c:pt>
                <c:pt idx="54">
                  <c:v>2044</c:v>
                </c:pt>
                <c:pt idx="55">
                  <c:v>2045</c:v>
                </c:pt>
                <c:pt idx="56">
                  <c:v>2046</c:v>
                </c:pt>
                <c:pt idx="57">
                  <c:v>2047</c:v>
                </c:pt>
                <c:pt idx="58">
                  <c:v>2048</c:v>
                </c:pt>
                <c:pt idx="59">
                  <c:v>2049</c:v>
                </c:pt>
                <c:pt idx="60">
                  <c:v>2050</c:v>
                </c:pt>
              </c:numCache>
            </c:numRef>
          </c:cat>
          <c:val>
            <c:numRef>
              <c:f>data2_16!$D$10:$D$70</c:f>
              <c:numCache>
                <c:formatCode>0.0</c:formatCode>
                <c:ptCount val="61"/>
                <c:pt idx="0">
                  <c:v>25.141981999999999</c:v>
                </c:pt>
                <c:pt idx="1">
                  <c:v>17.335042000000001</c:v>
                </c:pt>
                <c:pt idx="2">
                  <c:v>15.350308999999999</c:v>
                </c:pt>
                <c:pt idx="3">
                  <c:v>15.181896</c:v>
                </c:pt>
                <c:pt idx="4">
                  <c:v>13.997311</c:v>
                </c:pt>
                <c:pt idx="5">
                  <c:v>14.18173</c:v>
                </c:pt>
                <c:pt idx="6">
                  <c:v>15.029977000000001</c:v>
                </c:pt>
                <c:pt idx="7">
                  <c:v>17.001304999999999</c:v>
                </c:pt>
                <c:pt idx="8">
                  <c:v>17.319358999999999</c:v>
                </c:pt>
                <c:pt idx="9">
                  <c:v>17.812137</c:v>
                </c:pt>
                <c:pt idx="10">
                  <c:v>18.958219</c:v>
                </c:pt>
                <c:pt idx="11">
                  <c:v>18.899516999999999</c:v>
                </c:pt>
                <c:pt idx="12">
                  <c:v>19.684214000000001</c:v>
                </c:pt>
                <c:pt idx="13">
                  <c:v>21.970056</c:v>
                </c:pt>
                <c:pt idx="14">
                  <c:v>21.658117999999998</c:v>
                </c:pt>
                <c:pt idx="15">
                  <c:v>21.907764</c:v>
                </c:pt>
                <c:pt idx="16">
                  <c:v>22.498244</c:v>
                </c:pt>
                <c:pt idx="17">
                  <c:v>25.084669999999999</c:v>
                </c:pt>
                <c:pt idx="18">
                  <c:v>23.927861</c:v>
                </c:pt>
                <c:pt idx="19">
                  <c:v>21.636139</c:v>
                </c:pt>
                <c:pt idx="20">
                  <c:v>21.283432000000001</c:v>
                </c:pt>
                <c:pt idx="21">
                  <c:v>22.250530999999999</c:v>
                </c:pt>
                <c:pt idx="22">
                  <c:v>20.932229</c:v>
                </c:pt>
                <c:pt idx="23">
                  <c:v>18.742355</c:v>
                </c:pt>
                <c:pt idx="24">
                  <c:v>18.151105000000001</c:v>
                </c:pt>
                <c:pt idx="25">
                  <c:v>18.912649000000002</c:v>
                </c:pt>
                <c:pt idx="26">
                  <c:v>19.125451000000002</c:v>
                </c:pt>
                <c:pt idx="27">
                  <c:v>20.813573999999999</c:v>
                </c:pt>
                <c:pt idx="28">
                  <c:v>19.097161</c:v>
                </c:pt>
                <c:pt idx="29">
                  <c:v>19.063547</c:v>
                </c:pt>
                <c:pt idx="30">
                  <c:v>18.240027999999999</c:v>
                </c:pt>
                <c:pt idx="31">
                  <c:v>18.644051999999999</c:v>
                </c:pt>
              </c:numCache>
            </c:numRef>
          </c:val>
          <c:smooth val="0"/>
          <c:extLst>
            <c:ext xmlns:c16="http://schemas.microsoft.com/office/drawing/2014/chart" uri="{C3380CC4-5D6E-409C-BE32-E72D297353CC}">
              <c16:uniqueId val="{00000000-6D2B-4C77-811F-64BFE3E0E7C2}"/>
            </c:ext>
          </c:extLst>
        </c:ser>
        <c:ser>
          <c:idx val="1"/>
          <c:order val="1"/>
          <c:tx>
            <c:strRef>
              <c:f>data2_16!$F$9</c:f>
              <c:strCache>
                <c:ptCount val="1"/>
                <c:pt idx="0">
                  <c:v>Projections to meet current national target</c:v>
                </c:pt>
              </c:strCache>
            </c:strRef>
          </c:tx>
          <c:spPr>
            <a:ln w="28575" cap="rnd" cmpd="sng" algn="ctr">
              <a:solidFill>
                <a:srgbClr val="8CC841"/>
              </a:solidFill>
              <a:prstDash val="dash"/>
              <a:round/>
            </a:ln>
            <a:effectLst/>
          </c:spPr>
          <c:marker>
            <c:symbol val="none"/>
          </c:marker>
          <c:cat>
            <c:numRef>
              <c:f>data2_16!$C$10:$C$70</c:f>
              <c:numCache>
                <c:formatCode>General</c:formatCode>
                <c:ptCount val="6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pt idx="41">
                  <c:v>2031</c:v>
                </c:pt>
                <c:pt idx="42">
                  <c:v>2032</c:v>
                </c:pt>
                <c:pt idx="43">
                  <c:v>2033</c:v>
                </c:pt>
                <c:pt idx="44">
                  <c:v>2034</c:v>
                </c:pt>
                <c:pt idx="45">
                  <c:v>2035</c:v>
                </c:pt>
                <c:pt idx="46">
                  <c:v>2036</c:v>
                </c:pt>
                <c:pt idx="47">
                  <c:v>2037</c:v>
                </c:pt>
                <c:pt idx="48">
                  <c:v>2038</c:v>
                </c:pt>
                <c:pt idx="49">
                  <c:v>2039</c:v>
                </c:pt>
                <c:pt idx="50">
                  <c:v>2040</c:v>
                </c:pt>
                <c:pt idx="51">
                  <c:v>2041</c:v>
                </c:pt>
                <c:pt idx="52">
                  <c:v>2042</c:v>
                </c:pt>
                <c:pt idx="53">
                  <c:v>2043</c:v>
                </c:pt>
                <c:pt idx="54">
                  <c:v>2044</c:v>
                </c:pt>
                <c:pt idx="55">
                  <c:v>2045</c:v>
                </c:pt>
                <c:pt idx="56">
                  <c:v>2046</c:v>
                </c:pt>
                <c:pt idx="57">
                  <c:v>2047</c:v>
                </c:pt>
                <c:pt idx="58">
                  <c:v>2048</c:v>
                </c:pt>
                <c:pt idx="59">
                  <c:v>2049</c:v>
                </c:pt>
                <c:pt idx="60">
                  <c:v>2050</c:v>
                </c:pt>
              </c:numCache>
            </c:numRef>
          </c:cat>
          <c:val>
            <c:numRef>
              <c:f>data2_16!$F$10:$F$70</c:f>
              <c:numCache>
                <c:formatCode>General</c:formatCode>
                <c:ptCount val="61"/>
                <c:pt idx="31" formatCode="0.0">
                  <c:v>18.644051999999999</c:v>
                </c:pt>
                <c:pt idx="32" formatCode="0.0">
                  <c:v>18.235234177241409</c:v>
                </c:pt>
                <c:pt idx="33" formatCode="0.0">
                  <c:v>17.826416354482717</c:v>
                </c:pt>
                <c:pt idx="34" formatCode="0.0">
                  <c:v>17.417598531724138</c:v>
                </c:pt>
                <c:pt idx="35" formatCode="0.0">
                  <c:v>17.00878070896556</c:v>
                </c:pt>
                <c:pt idx="36" formatCode="0.0">
                  <c:v>16.599962886206868</c:v>
                </c:pt>
                <c:pt idx="37" formatCode="0.0">
                  <c:v>16.191145063448289</c:v>
                </c:pt>
                <c:pt idx="38" formatCode="0.0">
                  <c:v>15.782327240689597</c:v>
                </c:pt>
                <c:pt idx="39" formatCode="0.0">
                  <c:v>15.373509417931018</c:v>
                </c:pt>
                <c:pt idx="40" formatCode="0.0">
                  <c:v>14.96469159517244</c:v>
                </c:pt>
                <c:pt idx="41" formatCode="0.0">
                  <c:v>14.555873772413747</c:v>
                </c:pt>
                <c:pt idx="42" formatCode="0.0">
                  <c:v>14.147055949655169</c:v>
                </c:pt>
                <c:pt idx="43" formatCode="0.0">
                  <c:v>13.73823812689659</c:v>
                </c:pt>
                <c:pt idx="44" formatCode="0.0">
                  <c:v>13.329420304137898</c:v>
                </c:pt>
                <c:pt idx="45" formatCode="0.0">
                  <c:v>12.920602481379319</c:v>
                </c:pt>
                <c:pt idx="46" formatCode="0.0">
                  <c:v>12.511784658620627</c:v>
                </c:pt>
                <c:pt idx="47" formatCode="0.0">
                  <c:v>12.102966835862048</c:v>
                </c:pt>
                <c:pt idx="48" formatCode="0.0">
                  <c:v>11.69414901310347</c:v>
                </c:pt>
                <c:pt idx="49" formatCode="0.0">
                  <c:v>11.285331190344777</c:v>
                </c:pt>
                <c:pt idx="50" formatCode="0.0">
                  <c:v>10.876513367586199</c:v>
                </c:pt>
                <c:pt idx="51" formatCode="0.0">
                  <c:v>10.46769554482762</c:v>
                </c:pt>
                <c:pt idx="52" formatCode="0.0">
                  <c:v>10.058877722068928</c:v>
                </c:pt>
                <c:pt idx="53" formatCode="0.0">
                  <c:v>9.6500598993103495</c:v>
                </c:pt>
                <c:pt idx="54" formatCode="0.0">
                  <c:v>9.2412420765516572</c:v>
                </c:pt>
                <c:pt idx="55" formatCode="0.0">
                  <c:v>8.8324242537930786</c:v>
                </c:pt>
                <c:pt idx="56" formatCode="0.0">
                  <c:v>8.4236064310345</c:v>
                </c:pt>
                <c:pt idx="57" formatCode="0.0">
                  <c:v>8.0147886082758077</c:v>
                </c:pt>
                <c:pt idx="58" formatCode="0.0">
                  <c:v>7.6059707855172292</c:v>
                </c:pt>
                <c:pt idx="59" formatCode="0.0">
                  <c:v>7.1971529627586506</c:v>
                </c:pt>
                <c:pt idx="60" formatCode="0.0">
                  <c:v>6.78833514</c:v>
                </c:pt>
              </c:numCache>
            </c:numRef>
          </c:val>
          <c:smooth val="0"/>
          <c:extLst>
            <c:ext xmlns:c16="http://schemas.microsoft.com/office/drawing/2014/chart" uri="{C3380CC4-5D6E-409C-BE32-E72D297353CC}">
              <c16:uniqueId val="{00000001-6D2B-4C77-811F-64BFE3E0E7C2}"/>
            </c:ext>
          </c:extLst>
        </c:ser>
        <c:dLbls>
          <c:showLegendKey val="0"/>
          <c:showVal val="0"/>
          <c:showCatName val="0"/>
          <c:showSerName val="0"/>
          <c:showPercent val="0"/>
          <c:showBubbleSize val="0"/>
        </c:dLbls>
        <c:smooth val="0"/>
        <c:axId val="322324920"/>
        <c:axId val="1"/>
      </c:lineChart>
      <c:catAx>
        <c:axId val="322324920"/>
        <c:scaling>
          <c:orientation val="minMax"/>
        </c:scaling>
        <c:delete val="0"/>
        <c:axPos val="b"/>
        <c:numFmt formatCode="General" sourceLinked="0"/>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1"/>
        <c:crosses val="autoZero"/>
        <c:auto val="1"/>
        <c:lblAlgn val="ctr"/>
        <c:lblOffset val="0"/>
        <c:tickLblSkip val="10"/>
        <c:tickMarkSkip val="10"/>
        <c:noMultiLvlLbl val="0"/>
      </c:catAx>
      <c:valAx>
        <c:axId val="1"/>
        <c:scaling>
          <c:orientation val="minMax"/>
          <c:min val="0"/>
        </c:scaling>
        <c:delete val="0"/>
        <c:axPos val="l"/>
        <c:majorGridlines>
          <c:spPr>
            <a:ln w="9525" cmpd="sng">
              <a:solidFill>
                <a:srgbClr val="C8C8C8"/>
              </a:solidFill>
              <a:prstDash val="solid"/>
            </a:ln>
          </c:spPr>
        </c:majorGridlines>
        <c:title>
          <c:tx>
            <c:rich>
              <a:bodyPr rot="0" vert="horz"/>
              <a:lstStyle/>
              <a:p>
                <a:pPr>
                  <a:defRPr/>
                </a:pPr>
                <a:r>
                  <a:rPr lang="en-US" dirty="0"/>
                  <a:t>Mt CO</a:t>
                </a:r>
                <a:r>
                  <a:rPr lang="en-US" baseline="-25000" dirty="0"/>
                  <a:t>2</a:t>
                </a:r>
                <a:r>
                  <a:rPr lang="en-US" dirty="0"/>
                  <a:t> eq.</a:t>
                </a:r>
              </a:p>
            </c:rich>
          </c:tx>
          <c:layout>
            <c:manualLayout>
              <c:xMode val="edge"/>
              <c:yMode val="edge"/>
              <c:x val="5.5029800280328001E-2"/>
              <c:y val="1.8526044548976166E-3"/>
            </c:manualLayout>
          </c:layout>
          <c:overlay val="0"/>
        </c:title>
        <c:numFmt formatCode="General" sourceLinked="0"/>
        <c:majorTickMark val="in"/>
        <c:minorTickMark val="none"/>
        <c:tickLblPos val="nextTo"/>
        <c:spPr>
          <a:noFill/>
          <a:ln w="3175" cap="flat" cmpd="sng" algn="ctr">
            <a:noFill/>
            <a:prstDash val="solid"/>
            <a:round/>
          </a:ln>
          <a:effectLst/>
          <a:extLst>
            <a:ext uri="{91240B29-F687-4F45-9708-019B960494DF}">
              <a14:hiddenLine xmlns:a14="http://schemas.microsoft.com/office/drawing/2010/main" w="3175" cap="flat" cmpd="sng" algn="ctr">
                <a:solidFill>
                  <a:srgbClr val="000000"/>
                </a:solidFill>
                <a:prstDash val="solid"/>
                <a:round/>
              </a14:hiddenLine>
            </a:ext>
          </a:extLst>
        </c:spPr>
        <c:txPr>
          <a:bodyPr rot="-60000000" vert="horz"/>
          <a:lstStyle/>
          <a:p>
            <a:pPr>
              <a:defRPr/>
            </a:pPr>
            <a:endParaRPr lang="en-US"/>
          </a:p>
        </c:txPr>
        <c:crossAx val="322324920"/>
        <c:crosses val="autoZero"/>
        <c:crossBetween val="between"/>
      </c:valAx>
      <c:spPr>
        <a:solidFill>
          <a:srgbClr val="FFFFFF"/>
        </a:solidFill>
        <a:ln w="25400">
          <a:noFill/>
        </a:ln>
      </c:spPr>
    </c:plotArea>
    <c:legend>
      <c:legendPos val="t"/>
      <c:layout>
        <c:manualLayout>
          <c:xMode val="edge"/>
          <c:yMode val="edge"/>
          <c:x val="8.000906745490681E-2"/>
          <c:y val="8.3488257470946334E-2"/>
          <c:w val="0.8491446608946609"/>
          <c:h val="0.11812380952380952"/>
        </c:manualLayout>
      </c:layout>
      <c:overlay val="1"/>
    </c:legend>
    <c:plotVisOnly val="1"/>
    <c:dispBlanksAs val="span"/>
    <c:showDLblsOverMax val="1"/>
  </c:chart>
  <c:spPr>
    <a:noFill/>
    <a:ln w="6350">
      <a:noFill/>
    </a:ln>
    <a:extLst>
      <a:ext uri="{909E8E84-426E-40DD-AFC4-6F175D3DCCD1}">
        <a14:hiddenFill xmlns:a14="http://schemas.microsoft.com/office/drawing/2010/main">
          <a:solidFill>
            <a:srgbClr val="FFFFFF"/>
          </a:solidFill>
        </a14:hiddenFill>
      </a:ext>
    </a:extLst>
  </c:spPr>
  <c:txPr>
    <a:bodyPr/>
    <a:lstStyle/>
    <a:p>
      <a:pPr>
        <a:defRPr sz="1600" b="1">
          <a:solidFill>
            <a:schemeClr val="tx1">
              <a:lumMod val="50000"/>
            </a:schemeClr>
          </a:solidFill>
          <a:latin typeface="Arial Narrow" panose="020B060602020203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0.03094</cdr:x>
      <cdr:y>0.13355</cdr:y>
    </cdr:from>
    <cdr:to>
      <cdr:x>0.82796</cdr:x>
      <cdr:y>0.25509</cdr:y>
    </cdr:to>
    <cdr:sp macro="" textlink="">
      <cdr:nvSpPr>
        <cdr:cNvPr id="3" name="xlamLegend1"/>
        <cdr:cNvSpPr/>
      </cdr:nvSpPr>
      <cdr:spPr>
        <a:xfrm xmlns:a="http://schemas.openxmlformats.org/drawingml/2006/main">
          <a:off x="86697" y="332740"/>
          <a:ext cx="2233001" cy="302800"/>
        </a:xfrm>
        <a:prstGeom xmlns:a="http://schemas.openxmlformats.org/drawingml/2006/main" prst="rect">
          <a:avLst/>
        </a:prstGeom>
        <a:noFill xmlns:a="http://schemas.openxmlformats.org/drawingml/2006/main"/>
        <a:ln xmlns:a="http://schemas.openxmlformats.org/drawingml/2006/main" w="0" cap="flat" cmpd="sng" algn="ctr">
          <a:noFill/>
          <a:prstDash val="solid"/>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chemeClr val="accent1">
                  <a:shade val="50000"/>
                </a:schemeClr>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GB" sz="1100"/>
        </a:p>
      </cdr:txBody>
    </cdr:sp>
  </cdr:relSizeAnchor>
</c:userShapes>
</file>

<file path=ppt/drawings/drawing2.xml><?xml version="1.0" encoding="utf-8"?>
<c:userShapes xmlns:c="http://schemas.openxmlformats.org/drawingml/2006/chart">
  <cdr:relSizeAnchor xmlns:cdr="http://schemas.openxmlformats.org/drawingml/2006/chartDrawing">
    <cdr:from>
      <cdr:x>0.04733</cdr:x>
      <cdr:y>0.64898</cdr:y>
    </cdr:from>
    <cdr:to>
      <cdr:x>0.95268</cdr:x>
      <cdr:y>0.64898</cdr:y>
    </cdr:to>
    <cdr:cxnSp macro="">
      <cdr:nvCxnSpPr>
        <cdr:cNvPr id="3" name="xlamRefLine">
          <a:extLst xmlns:a="http://schemas.openxmlformats.org/drawingml/2006/main">
            <a:ext uri="{FF2B5EF4-FFF2-40B4-BE49-F238E27FC236}">
              <a16:creationId xmlns:a16="http://schemas.microsoft.com/office/drawing/2014/main" id="{5A50EA09-F4AD-4CCA-AF1F-8090A50E415C}"/>
            </a:ext>
          </a:extLst>
        </cdr:cNvPr>
        <cdr:cNvCxnSpPr/>
      </cdr:nvCxnSpPr>
      <cdr:spPr>
        <a:xfrm xmlns:a="http://schemas.openxmlformats.org/drawingml/2006/main">
          <a:off x="425925" y="3024336"/>
          <a:ext cx="8148150" cy="0"/>
        </a:xfrm>
        <a:prstGeom xmlns:a="http://schemas.openxmlformats.org/drawingml/2006/main" prst="line">
          <a:avLst/>
        </a:prstGeom>
        <a:ln xmlns:a="http://schemas.openxmlformats.org/drawingml/2006/main" w="9525" cap="flat" cmpd="sng" algn="ctr">
          <a:solidFill>
            <a:srgbClr val="000000"/>
          </a:solidFill>
          <a:prstDash val="solid"/>
          <a:round/>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0.32398</cdr:x>
      <cdr:y>0.06077</cdr:y>
    </cdr:from>
    <cdr:to>
      <cdr:x>0.33998</cdr:x>
      <cdr:y>0.11294</cdr:y>
    </cdr:to>
    <cdr:sp macro="" textlink="">
      <cdr:nvSpPr>
        <cdr:cNvPr id="8" name="xlamShapesMarker"/>
        <cdr:cNvSpPr/>
      </cdr:nvSpPr>
      <cdr:spPr>
        <a:xfrm xmlns:a="http://schemas.openxmlformats.org/drawingml/2006/main">
          <a:off x="2915824" y="251568"/>
          <a:ext cx="144016" cy="216024"/>
        </a:xfrm>
        <a:prstGeom xmlns:a="http://schemas.openxmlformats.org/drawingml/2006/main" prst="rect">
          <a:avLst/>
        </a:prstGeom>
        <a:solidFill xmlns:a="http://schemas.openxmlformats.org/drawingml/2006/main">
          <a:srgbClr val="FFFFFF"/>
        </a:solidFill>
        <a:ln xmlns:a="http://schemas.openxmlformats.org/drawingml/2006/main" w="635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6350" cap="flat" cmpd="sng" algn="ctr">
              <a:solidFill>
                <a:srgbClr val="FFFFFF"/>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0.29998</cdr:x>
      <cdr:y>0.06411</cdr:y>
    </cdr:from>
    <cdr:to>
      <cdr:x>0.33198</cdr:x>
      <cdr:y>0.09889</cdr:y>
    </cdr:to>
    <cdr:sp macro="" textlink="">
      <cdr:nvSpPr>
        <cdr:cNvPr id="9" name="xlamShapesMarker"/>
        <cdr:cNvSpPr/>
      </cdr:nvSpPr>
      <cdr:spPr>
        <a:xfrm xmlns:a="http://schemas.openxmlformats.org/drawingml/2006/main">
          <a:off x="2699800" y="265409"/>
          <a:ext cx="288000" cy="144000"/>
        </a:xfrm>
        <a:prstGeom xmlns:a="http://schemas.openxmlformats.org/drawingml/2006/main" prst="rect">
          <a:avLst/>
        </a:prstGeom>
        <a:solidFill xmlns:a="http://schemas.openxmlformats.org/drawingml/2006/main">
          <a:srgbClr val="037BC1"/>
        </a:solidFill>
        <a:ln xmlns:a="http://schemas.openxmlformats.org/drawingml/2006/main" w="6350" cap="flat" cmpd="sng" algn="ctr">
          <a:solidFill>
            <a:srgbClr val="00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0.02662</cdr:x>
      <cdr:y>0.26723</cdr:y>
    </cdr:from>
    <cdr:to>
      <cdr:x>0.90203</cdr:x>
      <cdr:y>0.38739</cdr:y>
    </cdr:to>
    <cdr:grpSp>
      <cdr:nvGrpSpPr>
        <cdr:cNvPr id="42" name="xlamLegendGroup2">
          <a:extLst xmlns:a="http://schemas.openxmlformats.org/drawingml/2006/main">
            <a:ext uri="{FF2B5EF4-FFF2-40B4-BE49-F238E27FC236}">
              <a16:creationId xmlns:a16="http://schemas.microsoft.com/office/drawing/2014/main" id="{237C9574-1D5D-DDDA-7324-56DC69345CBB}"/>
            </a:ext>
          </a:extLst>
        </cdr:cNvPr>
        <cdr:cNvGrpSpPr/>
      </cdr:nvGrpSpPr>
      <cdr:grpSpPr>
        <a:xfrm xmlns:a="http://schemas.openxmlformats.org/drawingml/2006/main">
          <a:off x="239580" y="1073675"/>
          <a:ext cx="7878690" cy="482778"/>
          <a:chOff x="0" y="0"/>
          <a:chExt cx="2552700" cy="302800"/>
        </a:xfrm>
      </cdr:grpSpPr>
      <cdr:sp macro="" textlink="">
        <cdr:nvSpPr>
          <cdr:cNvPr id="43" name="xlamLegend2">
            <a:extLst xmlns:a="http://schemas.openxmlformats.org/drawingml/2006/main">
              <a:ext uri="{FF2B5EF4-FFF2-40B4-BE49-F238E27FC236}">
                <a16:creationId xmlns:a16="http://schemas.microsoft.com/office/drawing/2014/main" id="{2D6C1896-53BA-2CAC-8CC9-676FB32F9245}"/>
              </a:ext>
            </a:extLst>
          </cdr:cNvPr>
          <cdr:cNvSpPr/>
        </cdr:nvSpPr>
        <cdr:spPr>
          <a:xfrm xmlns:a="http://schemas.openxmlformats.org/drawingml/2006/main">
            <a:off x="0" y="0"/>
            <a:ext cx="2552700" cy="302800"/>
          </a:xfrm>
          <a:prstGeom xmlns:a="http://schemas.openxmlformats.org/drawingml/2006/main" prst="rect">
            <a:avLst/>
          </a:prstGeom>
          <a:noFill xmlns:a="http://schemas.openxmlformats.org/drawingml/2006/main"/>
          <a:ln xmlns:a="http://schemas.openxmlformats.org/drawingml/2006/main" w="0" cap="flat" cmpd="sng" algn="ctr">
            <a:noFill/>
            <a:prstDash val="solid"/>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chemeClr val="accent1">
                    <a:shade val="50000"/>
                  </a:schemeClr>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grpSp>
        <cdr:nvGrpSpPr>
          <cdr:cNvPr id="44" name="xlamLegendEntry12">
            <a:extLst xmlns:a="http://schemas.openxmlformats.org/drawingml/2006/main">
              <a:ext uri="{FF2B5EF4-FFF2-40B4-BE49-F238E27FC236}">
                <a16:creationId xmlns:a16="http://schemas.microsoft.com/office/drawing/2014/main" id="{E143788A-51F3-30C6-8E5C-3B548BDB54F0}"/>
              </a:ext>
            </a:extLst>
          </cdr:cNvPr>
          <cdr:cNvGrpSpPr/>
        </cdr:nvGrpSpPr>
        <cdr:grpSpPr>
          <a:xfrm xmlns:a="http://schemas.openxmlformats.org/drawingml/2006/main">
            <a:off x="0" y="0"/>
            <a:ext cx="0" cy="0"/>
            <a:chOff x="0" y="0"/>
            <a:chExt cx="0" cy="0"/>
          </a:xfrm>
        </cdr:grpSpPr>
      </cdr:grpSp>
      <cdr:grpSp>
        <cdr:nvGrpSpPr>
          <cdr:cNvPr id="45" name="xlamLegendEntry22">
            <a:extLst xmlns:a="http://schemas.openxmlformats.org/drawingml/2006/main">
              <a:ext uri="{FF2B5EF4-FFF2-40B4-BE49-F238E27FC236}">
                <a16:creationId xmlns:a16="http://schemas.microsoft.com/office/drawing/2014/main" id="{586F92BB-D21C-9F05-B79B-71986DE9B475}"/>
              </a:ext>
            </a:extLst>
          </cdr:cNvPr>
          <cdr:cNvGrpSpPr/>
        </cdr:nvGrpSpPr>
        <cdr:grpSpPr>
          <a:xfrm xmlns:a="http://schemas.openxmlformats.org/drawingml/2006/main">
            <a:off x="0" y="0"/>
            <a:ext cx="0" cy="0"/>
            <a:chOff x="0" y="0"/>
            <a:chExt cx="0" cy="0"/>
          </a:xfrm>
        </cdr:grpSpPr>
      </cdr:grpSp>
    </cdr:grpSp>
  </cdr:relSizeAnchor>
</c:userShapes>
</file>

<file path=ppt/drawings/drawing5.xml><?xml version="1.0" encoding="utf-8"?>
<c:userShapes xmlns:c="http://schemas.openxmlformats.org/drawingml/2006/chart">
  <cdr:relSizeAnchor xmlns:cdr="http://schemas.openxmlformats.org/drawingml/2006/chartDrawing">
    <cdr:from>
      <cdr:x>0.25743</cdr:x>
      <cdr:y>0.07014</cdr:y>
    </cdr:from>
    <cdr:to>
      <cdr:x>0.27071</cdr:x>
      <cdr:y>0.1004</cdr:y>
    </cdr:to>
    <cdr:sp macro="" textlink="">
      <cdr:nvSpPr>
        <cdr:cNvPr id="8" name="xlamShapesMarker"/>
        <cdr:cNvSpPr/>
      </cdr:nvSpPr>
      <cdr:spPr>
        <a:xfrm xmlns:a="http://schemas.openxmlformats.org/drawingml/2006/main">
          <a:off x="2316870" y="290380"/>
          <a:ext cx="119520" cy="125276"/>
        </a:xfrm>
        <a:prstGeom xmlns:a="http://schemas.openxmlformats.org/drawingml/2006/main" prst="rect">
          <a:avLst/>
        </a:prstGeom>
        <a:solidFill xmlns:a="http://schemas.openxmlformats.org/drawingml/2006/main">
          <a:srgbClr val="FFFFFF"/>
        </a:solidFill>
        <a:ln xmlns:a="http://schemas.openxmlformats.org/drawingml/2006/main" w="635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6350" cap="flat" cmpd="sng" algn="ctr">
              <a:solidFill>
                <a:srgbClr val="FFFFFF"/>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0.23547</cdr:x>
      <cdr:y>0.06746</cdr:y>
    </cdr:from>
    <cdr:to>
      <cdr:x>0.26747</cdr:x>
      <cdr:y>0.10224</cdr:y>
    </cdr:to>
    <cdr:sp macro="" textlink="">
      <cdr:nvSpPr>
        <cdr:cNvPr id="9" name="xlamShapesMarker"/>
        <cdr:cNvSpPr/>
      </cdr:nvSpPr>
      <cdr:spPr>
        <a:xfrm xmlns:a="http://schemas.openxmlformats.org/drawingml/2006/main">
          <a:off x="2119230" y="279283"/>
          <a:ext cx="288000" cy="144000"/>
        </a:xfrm>
        <a:prstGeom xmlns:a="http://schemas.openxmlformats.org/drawingml/2006/main" prst="rect">
          <a:avLst/>
        </a:prstGeom>
        <a:solidFill xmlns:a="http://schemas.openxmlformats.org/drawingml/2006/main">
          <a:srgbClr val="037BC1"/>
        </a:solidFill>
        <a:ln xmlns:a="http://schemas.openxmlformats.org/drawingml/2006/main" w="6350" cap="flat" cmpd="sng" algn="ctr">
          <a:solidFill>
            <a:srgbClr val="00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49099" cy="498932"/>
          </a:xfrm>
          <a:prstGeom prst="rect">
            <a:avLst/>
          </a:prstGeom>
        </p:spPr>
        <p:txBody>
          <a:bodyPr vert="horz" lIns="90516" tIns="45259" rIns="90516" bIns="45259" rtlCol="0"/>
          <a:lstStyle>
            <a:lvl1pPr algn="l">
              <a:defRPr sz="1200"/>
            </a:lvl1pPr>
          </a:lstStyle>
          <a:p>
            <a:endParaRPr lang="en-GB"/>
          </a:p>
        </p:txBody>
      </p:sp>
      <p:sp>
        <p:nvSpPr>
          <p:cNvPr id="3" name="Date Placeholder 2"/>
          <p:cNvSpPr>
            <a:spLocks noGrp="1"/>
          </p:cNvSpPr>
          <p:nvPr>
            <p:ph type="dt" idx="1"/>
          </p:nvPr>
        </p:nvSpPr>
        <p:spPr>
          <a:xfrm>
            <a:off x="3854941" y="1"/>
            <a:ext cx="2949099" cy="498932"/>
          </a:xfrm>
          <a:prstGeom prst="rect">
            <a:avLst/>
          </a:prstGeom>
        </p:spPr>
        <p:txBody>
          <a:bodyPr vert="horz" lIns="90516" tIns="45259" rIns="90516" bIns="45259" rtlCol="0"/>
          <a:lstStyle>
            <a:lvl1pPr algn="r">
              <a:defRPr sz="1200"/>
            </a:lvl1pPr>
          </a:lstStyle>
          <a:p>
            <a:fld id="{ED2B7585-D3F2-4599-988F-76CF2359724D}" type="datetimeFigureOut">
              <a:rPr lang="en-GB" smtClean="0"/>
              <a:t>22/09/2023</a:t>
            </a:fld>
            <a:endParaRPr lang="en-GB"/>
          </a:p>
        </p:txBody>
      </p:sp>
      <p:sp>
        <p:nvSpPr>
          <p:cNvPr id="4" name="Slide Image Placeholder 3"/>
          <p:cNvSpPr>
            <a:spLocks noGrp="1" noRot="1" noChangeAspect="1"/>
          </p:cNvSpPr>
          <p:nvPr>
            <p:ph type="sldImg" idx="2"/>
          </p:nvPr>
        </p:nvSpPr>
        <p:spPr>
          <a:xfrm>
            <a:off x="419100" y="1243013"/>
            <a:ext cx="5967413" cy="3355975"/>
          </a:xfrm>
          <a:prstGeom prst="rect">
            <a:avLst/>
          </a:prstGeom>
          <a:noFill/>
          <a:ln w="12700">
            <a:solidFill>
              <a:prstClr val="black"/>
            </a:solidFill>
          </a:ln>
        </p:spPr>
        <p:txBody>
          <a:bodyPr vert="horz" lIns="90516" tIns="45259" rIns="90516" bIns="45259" rtlCol="0" anchor="ctr"/>
          <a:lstStyle/>
          <a:p>
            <a:endParaRPr lang="en-GB"/>
          </a:p>
        </p:txBody>
      </p:sp>
      <p:sp>
        <p:nvSpPr>
          <p:cNvPr id="5" name="Notes Placeholder 4"/>
          <p:cNvSpPr>
            <a:spLocks noGrp="1"/>
          </p:cNvSpPr>
          <p:nvPr>
            <p:ph type="body" sz="quarter" idx="3"/>
          </p:nvPr>
        </p:nvSpPr>
        <p:spPr>
          <a:xfrm>
            <a:off x="680562" y="4785600"/>
            <a:ext cx="5444490" cy="3915489"/>
          </a:xfrm>
          <a:prstGeom prst="rect">
            <a:avLst/>
          </a:prstGeom>
        </p:spPr>
        <p:txBody>
          <a:bodyPr vert="horz" lIns="90516" tIns="45259" rIns="90516" bIns="452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45171"/>
            <a:ext cx="2949099" cy="498931"/>
          </a:xfrm>
          <a:prstGeom prst="rect">
            <a:avLst/>
          </a:prstGeom>
        </p:spPr>
        <p:txBody>
          <a:bodyPr vert="horz" lIns="90516" tIns="45259" rIns="90516" bIns="45259" rtlCol="0" anchor="b"/>
          <a:lstStyle>
            <a:lvl1pPr algn="l">
              <a:defRPr sz="1200"/>
            </a:lvl1pPr>
          </a:lstStyle>
          <a:p>
            <a:endParaRPr lang="en-GB"/>
          </a:p>
        </p:txBody>
      </p:sp>
      <p:sp>
        <p:nvSpPr>
          <p:cNvPr id="7" name="Slide Number Placeholder 6"/>
          <p:cNvSpPr>
            <a:spLocks noGrp="1"/>
          </p:cNvSpPr>
          <p:nvPr>
            <p:ph type="sldNum" sz="quarter" idx="5"/>
          </p:nvPr>
        </p:nvSpPr>
        <p:spPr>
          <a:xfrm>
            <a:off x="3854941" y="9445171"/>
            <a:ext cx="2949099" cy="498931"/>
          </a:xfrm>
          <a:prstGeom prst="rect">
            <a:avLst/>
          </a:prstGeom>
        </p:spPr>
        <p:txBody>
          <a:bodyPr vert="horz" lIns="90516" tIns="45259" rIns="90516" bIns="45259" rtlCol="0" anchor="b"/>
          <a:lstStyle>
            <a:lvl1pPr algn="r">
              <a:defRPr sz="1200"/>
            </a:lvl1pPr>
          </a:lstStyle>
          <a:p>
            <a:fld id="{327532E9-5511-4F2E-BD7C-E6CCA3742755}" type="slidenum">
              <a:rPr lang="en-GB" smtClean="0"/>
              <a:t>‹#›</a:t>
            </a:fld>
            <a:endParaRPr lang="en-GB"/>
          </a:p>
        </p:txBody>
      </p:sp>
    </p:spTree>
    <p:extLst>
      <p:ext uri="{BB962C8B-B14F-4D97-AF65-F5344CB8AC3E}">
        <p14:creationId xmlns:p14="http://schemas.microsoft.com/office/powerpoint/2010/main" val="820621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a:t>
            </a:fld>
            <a:endParaRPr lang="en-GB"/>
          </a:p>
        </p:txBody>
      </p:sp>
    </p:spTree>
    <p:extLst>
      <p:ext uri="{BB962C8B-B14F-4D97-AF65-F5344CB8AC3E}">
        <p14:creationId xmlns:p14="http://schemas.microsoft.com/office/powerpoint/2010/main" val="2591939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2</a:t>
            </a:fld>
            <a:endParaRPr lang="en-GB"/>
          </a:p>
        </p:txBody>
      </p:sp>
    </p:spTree>
    <p:extLst>
      <p:ext uri="{BB962C8B-B14F-4D97-AF65-F5344CB8AC3E}">
        <p14:creationId xmlns:p14="http://schemas.microsoft.com/office/powerpoint/2010/main" val="426952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3</a:t>
            </a:fld>
            <a:endParaRPr lang="en-GB"/>
          </a:p>
        </p:txBody>
      </p:sp>
    </p:spTree>
    <p:extLst>
      <p:ext uri="{BB962C8B-B14F-4D97-AF65-F5344CB8AC3E}">
        <p14:creationId xmlns:p14="http://schemas.microsoft.com/office/powerpoint/2010/main" val="2061173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4</a:t>
            </a:fld>
            <a:endParaRPr lang="en-GB"/>
          </a:p>
        </p:txBody>
      </p:sp>
    </p:spTree>
    <p:extLst>
      <p:ext uri="{BB962C8B-B14F-4D97-AF65-F5344CB8AC3E}">
        <p14:creationId xmlns:p14="http://schemas.microsoft.com/office/powerpoint/2010/main" val="2614421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05159">
              <a:defRPr/>
            </a:pPr>
            <a:fld id="{327532E9-5511-4F2E-BD7C-E6CCA3742755}" type="slidenum">
              <a:rPr lang="en-GB">
                <a:solidFill>
                  <a:prstClr val="black"/>
                </a:solidFill>
                <a:latin typeface="Calibri" panose="020F0502020204030204"/>
              </a:rPr>
              <a:pPr defTabSz="905159">
                <a:defRPr/>
              </a:pPr>
              <a:t>5</a:t>
            </a:fld>
            <a:endParaRPr lang="en-GB">
              <a:solidFill>
                <a:prstClr val="black"/>
              </a:solidFill>
              <a:latin typeface="Calibri" panose="020F0502020204030204"/>
            </a:endParaRPr>
          </a:p>
        </p:txBody>
      </p:sp>
    </p:spTree>
    <p:extLst>
      <p:ext uri="{BB962C8B-B14F-4D97-AF65-F5344CB8AC3E}">
        <p14:creationId xmlns:p14="http://schemas.microsoft.com/office/powerpoint/2010/main" val="3112993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6</a:t>
            </a:fld>
            <a:endParaRPr lang="en-GB"/>
          </a:p>
        </p:txBody>
      </p:sp>
    </p:spTree>
    <p:extLst>
      <p:ext uri="{BB962C8B-B14F-4D97-AF65-F5344CB8AC3E}">
        <p14:creationId xmlns:p14="http://schemas.microsoft.com/office/powerpoint/2010/main" val="200017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05159">
              <a:defRPr/>
            </a:pPr>
            <a:fld id="{327532E9-5511-4F2E-BD7C-E6CCA3742755}" type="slidenum">
              <a:rPr lang="en-GB">
                <a:solidFill>
                  <a:prstClr val="black"/>
                </a:solidFill>
                <a:latin typeface="Calibri" panose="020F0502020204030204"/>
              </a:rPr>
              <a:pPr defTabSz="905159">
                <a:defRPr/>
              </a:pPr>
              <a:t>7</a:t>
            </a:fld>
            <a:endParaRPr lang="en-GB">
              <a:solidFill>
                <a:prstClr val="black"/>
              </a:solidFill>
              <a:latin typeface="Calibri" panose="020F0502020204030204"/>
            </a:endParaRPr>
          </a:p>
        </p:txBody>
      </p:sp>
    </p:spTree>
    <p:extLst>
      <p:ext uri="{BB962C8B-B14F-4D97-AF65-F5344CB8AC3E}">
        <p14:creationId xmlns:p14="http://schemas.microsoft.com/office/powerpoint/2010/main" val="103573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(5th </a:t>
            </a:r>
            <a:r>
              <a:rPr lang="en-GB" dirty="0" err="1"/>
              <a:t>ver</a:t>
            </a:r>
            <a:r>
              <a:rPr lang="en-GB" dirty="0"/>
              <a:t> IEO)		2023	2024</a:t>
            </a:r>
          </a:p>
          <a:p>
            <a:r>
              <a:rPr lang="en-GB" dirty="0"/>
              <a:t>G20 adv		4.5%	2.6%</a:t>
            </a:r>
          </a:p>
          <a:p>
            <a:r>
              <a:rPr lang="en-GB" dirty="0"/>
              <a:t>G20 </a:t>
            </a:r>
            <a:r>
              <a:rPr lang="en-GB" dirty="0" err="1"/>
              <a:t>eme</a:t>
            </a:r>
            <a:r>
              <a:rPr lang="en-GB" dirty="0"/>
              <a:t>		7.2%	6.6%</a:t>
            </a:r>
          </a:p>
          <a:p>
            <a:r>
              <a:rPr lang="en-GB" dirty="0"/>
              <a:t>G20 excl. ARG and TUR	3.6%	2.7%</a:t>
            </a:r>
          </a:p>
        </p:txBody>
      </p:sp>
      <p:sp>
        <p:nvSpPr>
          <p:cNvPr id="4" name="Slide Number Placeholder 3"/>
          <p:cNvSpPr>
            <a:spLocks noGrp="1"/>
          </p:cNvSpPr>
          <p:nvPr>
            <p:ph type="sldNum" sz="quarter" idx="5"/>
          </p:nvPr>
        </p:nvSpPr>
        <p:spPr/>
        <p:txBody>
          <a:bodyPr/>
          <a:lstStyle/>
          <a:p>
            <a:fld id="{327532E9-5511-4F2E-BD7C-E6CCA3742755}" type="slidenum">
              <a:rPr lang="en-GB" smtClean="0"/>
              <a:t>8</a:t>
            </a:fld>
            <a:endParaRPr lang="en-GB"/>
          </a:p>
        </p:txBody>
      </p:sp>
    </p:spTree>
    <p:extLst>
      <p:ext uri="{BB962C8B-B14F-4D97-AF65-F5344CB8AC3E}">
        <p14:creationId xmlns:p14="http://schemas.microsoft.com/office/powerpoint/2010/main" val="2063003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05159">
              <a:defRPr/>
            </a:pPr>
            <a:fld id="{327532E9-5511-4F2E-BD7C-E6CCA3742755}" type="slidenum">
              <a:rPr lang="en-GB">
                <a:solidFill>
                  <a:prstClr val="black"/>
                </a:solidFill>
                <a:latin typeface="Calibri" panose="020F0502020204030204"/>
              </a:rPr>
              <a:pPr defTabSz="905159">
                <a:defRPr/>
              </a:pPr>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2790335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10</a:t>
            </a:fld>
            <a:endParaRPr lang="en-GB"/>
          </a:p>
        </p:txBody>
      </p:sp>
    </p:spTree>
    <p:extLst>
      <p:ext uri="{BB962C8B-B14F-4D97-AF65-F5344CB8AC3E}">
        <p14:creationId xmlns:p14="http://schemas.microsoft.com/office/powerpoint/2010/main" val="4223025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159">
              <a:defRPr/>
            </a:pPr>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11</a:t>
            </a:fld>
            <a:endParaRPr lang="en-GB"/>
          </a:p>
        </p:txBody>
      </p:sp>
    </p:spTree>
    <p:extLst>
      <p:ext uri="{BB962C8B-B14F-4D97-AF65-F5344CB8AC3E}">
        <p14:creationId xmlns:p14="http://schemas.microsoft.com/office/powerpoint/2010/main" val="2134619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12</a:t>
            </a:fld>
            <a:endParaRPr lang="en-GB"/>
          </a:p>
        </p:txBody>
      </p:sp>
    </p:spTree>
    <p:extLst>
      <p:ext uri="{BB962C8B-B14F-4D97-AF65-F5344CB8AC3E}">
        <p14:creationId xmlns:p14="http://schemas.microsoft.com/office/powerpoint/2010/main" val="3494392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14</a:t>
            </a:fld>
            <a:endParaRPr lang="en-GB"/>
          </a:p>
        </p:txBody>
      </p:sp>
    </p:spTree>
    <p:extLst>
      <p:ext uri="{BB962C8B-B14F-4D97-AF65-F5344CB8AC3E}">
        <p14:creationId xmlns:p14="http://schemas.microsoft.com/office/powerpoint/2010/main" val="2984693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15</a:t>
            </a:fld>
            <a:endParaRPr lang="en-GB"/>
          </a:p>
        </p:txBody>
      </p:sp>
    </p:spTree>
    <p:extLst>
      <p:ext uri="{BB962C8B-B14F-4D97-AF65-F5344CB8AC3E}">
        <p14:creationId xmlns:p14="http://schemas.microsoft.com/office/powerpoint/2010/main" val="176706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16</a:t>
            </a:fld>
            <a:endParaRPr lang="en-GB"/>
          </a:p>
        </p:txBody>
      </p:sp>
    </p:spTree>
    <p:extLst>
      <p:ext uri="{BB962C8B-B14F-4D97-AF65-F5344CB8AC3E}">
        <p14:creationId xmlns:p14="http://schemas.microsoft.com/office/powerpoint/2010/main" val="107687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18</a:t>
            </a:fld>
            <a:endParaRPr lang="en-GB"/>
          </a:p>
        </p:txBody>
      </p:sp>
    </p:spTree>
    <p:extLst>
      <p:ext uri="{BB962C8B-B14F-4D97-AF65-F5344CB8AC3E}">
        <p14:creationId xmlns:p14="http://schemas.microsoft.com/office/powerpoint/2010/main" val="725905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19</a:t>
            </a:fld>
            <a:endParaRPr lang="en-GB"/>
          </a:p>
        </p:txBody>
      </p:sp>
    </p:spTree>
    <p:extLst>
      <p:ext uri="{BB962C8B-B14F-4D97-AF65-F5344CB8AC3E}">
        <p14:creationId xmlns:p14="http://schemas.microsoft.com/office/powerpoint/2010/main" val="312788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20</a:t>
            </a:fld>
            <a:endParaRPr lang="en-GB"/>
          </a:p>
        </p:txBody>
      </p:sp>
    </p:spTree>
    <p:extLst>
      <p:ext uri="{BB962C8B-B14F-4D97-AF65-F5344CB8AC3E}">
        <p14:creationId xmlns:p14="http://schemas.microsoft.com/office/powerpoint/2010/main" val="655265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21</a:t>
            </a:fld>
            <a:endParaRPr lang="en-GB"/>
          </a:p>
        </p:txBody>
      </p:sp>
    </p:spTree>
    <p:extLst>
      <p:ext uri="{BB962C8B-B14F-4D97-AF65-F5344CB8AC3E}">
        <p14:creationId xmlns:p14="http://schemas.microsoft.com/office/powerpoint/2010/main" val="1405157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22</a:t>
            </a:fld>
            <a:endParaRPr lang="en-GB"/>
          </a:p>
        </p:txBody>
      </p:sp>
    </p:spTree>
    <p:extLst>
      <p:ext uri="{BB962C8B-B14F-4D97-AF65-F5344CB8AC3E}">
        <p14:creationId xmlns:p14="http://schemas.microsoft.com/office/powerpoint/2010/main" val="3370682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23</a:t>
            </a:fld>
            <a:endParaRPr lang="en-GB"/>
          </a:p>
        </p:txBody>
      </p:sp>
    </p:spTree>
    <p:extLst>
      <p:ext uri="{BB962C8B-B14F-4D97-AF65-F5344CB8AC3E}">
        <p14:creationId xmlns:p14="http://schemas.microsoft.com/office/powerpoint/2010/main" val="981567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7532E9-5511-4F2E-BD7C-E6CCA3742755}" type="slidenum">
              <a:rPr lang="en-GB" smtClean="0"/>
              <a:t>24</a:t>
            </a:fld>
            <a:endParaRPr lang="en-GB"/>
          </a:p>
        </p:txBody>
      </p:sp>
    </p:spTree>
    <p:extLst>
      <p:ext uri="{BB962C8B-B14F-4D97-AF65-F5344CB8AC3E}">
        <p14:creationId xmlns:p14="http://schemas.microsoft.com/office/powerpoint/2010/main" val="1221491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25</a:t>
            </a:fld>
            <a:endParaRPr lang="en-GB"/>
          </a:p>
        </p:txBody>
      </p:sp>
    </p:spTree>
    <p:extLst>
      <p:ext uri="{BB962C8B-B14F-4D97-AF65-F5344CB8AC3E}">
        <p14:creationId xmlns:p14="http://schemas.microsoft.com/office/powerpoint/2010/main" val="2370782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26</a:t>
            </a:fld>
            <a:endParaRPr lang="en-GB"/>
          </a:p>
        </p:txBody>
      </p:sp>
    </p:spTree>
    <p:extLst>
      <p:ext uri="{BB962C8B-B14F-4D97-AF65-F5344CB8AC3E}">
        <p14:creationId xmlns:p14="http://schemas.microsoft.com/office/powerpoint/2010/main" val="2294003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27</a:t>
            </a:fld>
            <a:endParaRPr lang="en-GB"/>
          </a:p>
        </p:txBody>
      </p:sp>
    </p:spTree>
    <p:extLst>
      <p:ext uri="{BB962C8B-B14F-4D97-AF65-F5344CB8AC3E}">
        <p14:creationId xmlns:p14="http://schemas.microsoft.com/office/powerpoint/2010/main" val="2152134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28</a:t>
            </a:fld>
            <a:endParaRPr lang="en-GB"/>
          </a:p>
        </p:txBody>
      </p:sp>
    </p:spTree>
    <p:extLst>
      <p:ext uri="{BB962C8B-B14F-4D97-AF65-F5344CB8AC3E}">
        <p14:creationId xmlns:p14="http://schemas.microsoft.com/office/powerpoint/2010/main" val="2398196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29</a:t>
            </a:fld>
            <a:endParaRPr lang="en-GB"/>
          </a:p>
        </p:txBody>
      </p:sp>
    </p:spTree>
    <p:extLst>
      <p:ext uri="{BB962C8B-B14F-4D97-AF65-F5344CB8AC3E}">
        <p14:creationId xmlns:p14="http://schemas.microsoft.com/office/powerpoint/2010/main" val="221803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7532E9-5511-4F2E-BD7C-E6CCA3742755}" type="slidenum">
              <a:rPr lang="en-GB" smtClean="0"/>
              <a:t>30</a:t>
            </a:fld>
            <a:endParaRPr lang="en-GB"/>
          </a:p>
        </p:txBody>
      </p:sp>
    </p:spTree>
    <p:extLst>
      <p:ext uri="{BB962C8B-B14F-4D97-AF65-F5344CB8AC3E}">
        <p14:creationId xmlns:p14="http://schemas.microsoft.com/office/powerpoint/2010/main" val="488857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195D6-6B6E-9A4C-908F-4EFF0E30DF79}"/>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0E239D1-5297-D644-8F65-81905D4C4214}"/>
              </a:ext>
            </a:extLst>
          </p:cNvPr>
          <p:cNvSpPr/>
          <p:nvPr/>
        </p:nvSpPr>
        <p:spPr>
          <a:xfrm>
            <a:off x="2605966" y="1740833"/>
            <a:ext cx="7086602" cy="2952612"/>
          </a:xfrm>
          <a:prstGeom prst="rect">
            <a:avLst/>
          </a:prstGeom>
          <a:solidFill>
            <a:schemeClr val="bg1">
              <a:lumMod val="95000"/>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icture containing icon&#10;&#10;Description automatically generated">
            <a:extLst>
              <a:ext uri="{FF2B5EF4-FFF2-40B4-BE49-F238E27FC236}">
                <a16:creationId xmlns:a16="http://schemas.microsoft.com/office/drawing/2014/main" id="{8B8F228B-592A-C642-983F-58A5AD894B04}"/>
              </a:ext>
            </a:extLst>
          </p:cNvPr>
          <p:cNvPicPr>
            <a:picLocks noChangeAspect="1"/>
          </p:cNvPicPr>
          <p:nvPr/>
        </p:nvPicPr>
        <p:blipFill>
          <a:blip r:embed="rId2"/>
          <a:stretch>
            <a:fillRect/>
          </a:stretch>
        </p:blipFill>
        <p:spPr>
          <a:xfrm>
            <a:off x="8862255" y="4175894"/>
            <a:ext cx="1073150" cy="1187450"/>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D4653643-C00A-C14E-94CD-01698F480194}"/>
              </a:ext>
            </a:extLst>
          </p:cNvPr>
          <p:cNvPicPr>
            <a:picLocks noChangeAspect="1"/>
          </p:cNvPicPr>
          <p:nvPr/>
        </p:nvPicPr>
        <p:blipFill>
          <a:blip r:embed="rId3"/>
          <a:stretch>
            <a:fillRect/>
          </a:stretch>
        </p:blipFill>
        <p:spPr>
          <a:xfrm>
            <a:off x="258289" y="217432"/>
            <a:ext cx="1943842" cy="597577"/>
          </a:xfrm>
          <a:prstGeom prst="rect">
            <a:avLst/>
          </a:prstGeom>
        </p:spPr>
      </p:pic>
      <p:sp>
        <p:nvSpPr>
          <p:cNvPr id="20" name="Title 19">
            <a:extLst>
              <a:ext uri="{FF2B5EF4-FFF2-40B4-BE49-F238E27FC236}">
                <a16:creationId xmlns:a16="http://schemas.microsoft.com/office/drawing/2014/main" id="{BC12C03A-ACAC-9442-80FC-CD095504BDA8}"/>
              </a:ext>
            </a:extLst>
          </p:cNvPr>
          <p:cNvSpPr>
            <a:spLocks noGrp="1"/>
          </p:cNvSpPr>
          <p:nvPr>
            <p:ph type="title" hasCustomPrompt="1"/>
          </p:nvPr>
        </p:nvSpPr>
        <p:spPr>
          <a:xfrm>
            <a:off x="2552700" y="1777345"/>
            <a:ext cx="7086601" cy="3048655"/>
          </a:xfrm>
        </p:spPr>
        <p:txBody>
          <a:bodyPr>
            <a:noAutofit/>
          </a:bodyPr>
          <a:lstStyle>
            <a:lvl1pPr algn="ctr">
              <a:defRPr/>
            </a:lvl1pPr>
          </a:lstStyle>
          <a:p>
            <a:r>
              <a:rPr lang="en-US" dirty="0"/>
              <a:t>Presentation title</a:t>
            </a:r>
          </a:p>
        </p:txBody>
      </p:sp>
      <p:sp>
        <p:nvSpPr>
          <p:cNvPr id="8" name="Text Placeholder 10">
            <a:extLst>
              <a:ext uri="{FF2B5EF4-FFF2-40B4-BE49-F238E27FC236}">
                <a16:creationId xmlns:a16="http://schemas.microsoft.com/office/drawing/2014/main" id="{F96DF30B-2119-42E0-AD9E-173980BFFA83}"/>
              </a:ext>
            </a:extLst>
          </p:cNvPr>
          <p:cNvSpPr>
            <a:spLocks noGrp="1"/>
          </p:cNvSpPr>
          <p:nvPr>
            <p:ph type="body" sz="quarter" idx="12" hasCustomPrompt="1"/>
          </p:nvPr>
        </p:nvSpPr>
        <p:spPr>
          <a:xfrm>
            <a:off x="2552700" y="4905375"/>
            <a:ext cx="7086600" cy="1916113"/>
          </a:xfrm>
        </p:spPr>
        <p:txBody>
          <a:bodyPr/>
          <a:lstStyle>
            <a:lvl1pPr algn="ctr">
              <a:defRPr b="1">
                <a:solidFill>
                  <a:schemeClr val="bg1"/>
                </a:solidFill>
              </a:defRPr>
            </a:lvl1pPr>
          </a:lstStyle>
          <a:p>
            <a:pPr lvl="0"/>
            <a:r>
              <a:rPr lang="en-US" dirty="0"/>
              <a:t>Event</a:t>
            </a:r>
          </a:p>
          <a:p>
            <a:pPr lvl="0"/>
            <a:r>
              <a:rPr lang="en-US" dirty="0"/>
              <a:t>Date</a:t>
            </a:r>
          </a:p>
          <a:p>
            <a:pPr lvl="0"/>
            <a:endParaRPr lang="en-US" dirty="0"/>
          </a:p>
          <a:p>
            <a:pPr lvl="0"/>
            <a:r>
              <a:rPr lang="en-US" dirty="0"/>
              <a:t>Name</a:t>
            </a:r>
          </a:p>
          <a:p>
            <a:pPr lvl="0"/>
            <a:r>
              <a:rPr lang="en-US" dirty="0"/>
              <a:t>Title</a:t>
            </a:r>
            <a:endParaRPr lang="en-GB" dirty="0"/>
          </a:p>
        </p:txBody>
      </p:sp>
    </p:spTree>
    <p:extLst>
      <p:ext uri="{BB962C8B-B14F-4D97-AF65-F5344CB8AC3E}">
        <p14:creationId xmlns:p14="http://schemas.microsoft.com/office/powerpoint/2010/main" val="2988445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8A50D5-614F-4A42-BD1C-6A7568EEF419}"/>
              </a:ext>
            </a:extLst>
          </p:cNvPr>
          <p:cNvSpPr>
            <a:spLocks noGrp="1"/>
          </p:cNvSpPr>
          <p:nvPr>
            <p:ph type="sldNum" sz="quarter" idx="10"/>
          </p:nvPr>
        </p:nvSpPr>
        <p:spPr/>
        <p:txBody>
          <a:bodyPr/>
          <a:lstStyle/>
          <a:p>
            <a:fld id="{319BBCC6-3723-4F5C-ABBD-CB0858F14F96}" type="slidenum">
              <a:rPr lang="en-US" smtClean="0"/>
              <a:t>‹#›</a:t>
            </a:fld>
            <a:endParaRPr lang="en-US"/>
          </a:p>
        </p:txBody>
      </p:sp>
      <p:sp>
        <p:nvSpPr>
          <p:cNvPr id="4" name="Footer Placeholder 3">
            <a:extLst>
              <a:ext uri="{FF2B5EF4-FFF2-40B4-BE49-F238E27FC236}">
                <a16:creationId xmlns:a16="http://schemas.microsoft.com/office/drawing/2014/main" id="{0225B8EA-17CD-4640-8E15-503159A1157D}"/>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EA48CA76-7BD8-41AC-8AC2-5A987B186667}"/>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F09C9DD-B10E-4A5D-95BC-60B5E50FB96D}"/>
              </a:ext>
            </a:extLst>
          </p:cNvPr>
          <p:cNvSpPr/>
          <p:nvPr userDrawn="1"/>
        </p:nvSpPr>
        <p:spPr>
          <a:xfrm>
            <a:off x="2552698" y="1777345"/>
            <a:ext cx="7086602" cy="31278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4E9AD02D-A5B5-45F6-80D9-84853F772EEC}"/>
              </a:ext>
            </a:extLst>
          </p:cNvPr>
          <p:cNvPicPr>
            <a:picLocks noChangeAspect="1"/>
          </p:cNvPicPr>
          <p:nvPr userDrawn="1"/>
        </p:nvPicPr>
        <p:blipFill>
          <a:blip r:embed="rId2"/>
          <a:stretch>
            <a:fillRect/>
          </a:stretch>
        </p:blipFill>
        <p:spPr>
          <a:xfrm>
            <a:off x="8720207" y="4344568"/>
            <a:ext cx="1073150" cy="118745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5826C51E-8682-425A-B8CF-6DCD2D390C8D}"/>
              </a:ext>
            </a:extLst>
          </p:cNvPr>
          <p:cNvPicPr>
            <a:picLocks noChangeAspect="1"/>
          </p:cNvPicPr>
          <p:nvPr userDrawn="1"/>
        </p:nvPicPr>
        <p:blipFill>
          <a:blip r:embed="rId3"/>
          <a:stretch>
            <a:fillRect/>
          </a:stretch>
        </p:blipFill>
        <p:spPr>
          <a:xfrm>
            <a:off x="258289" y="217432"/>
            <a:ext cx="1943842" cy="597577"/>
          </a:xfrm>
          <a:prstGeom prst="rect">
            <a:avLst/>
          </a:prstGeom>
        </p:spPr>
      </p:pic>
      <p:sp>
        <p:nvSpPr>
          <p:cNvPr id="9" name="Title 19">
            <a:extLst>
              <a:ext uri="{FF2B5EF4-FFF2-40B4-BE49-F238E27FC236}">
                <a16:creationId xmlns:a16="http://schemas.microsoft.com/office/drawing/2014/main" id="{F88DD8D9-3DFA-4D57-B94F-F590FF23B57F}"/>
              </a:ext>
            </a:extLst>
          </p:cNvPr>
          <p:cNvSpPr txBox="1">
            <a:spLocks/>
          </p:cNvSpPr>
          <p:nvPr userDrawn="1"/>
        </p:nvSpPr>
        <p:spPr>
          <a:xfrm>
            <a:off x="2552700" y="1777345"/>
            <a:ext cx="7086601" cy="30486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720873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1" y="310948"/>
            <a:ext cx="11830759"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8" y="6052547"/>
            <a:ext cx="4665614"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2"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8" name="Text Placeholder 9">
            <a:extLst>
              <a:ext uri="{FF2B5EF4-FFF2-40B4-BE49-F238E27FC236}">
                <a16:creationId xmlns:a16="http://schemas.microsoft.com/office/drawing/2014/main" id="{C7931FB0-B168-4016-A564-9904BBC2FA55}"/>
              </a:ext>
            </a:extLst>
          </p:cNvPr>
          <p:cNvSpPr>
            <a:spLocks noGrp="1"/>
          </p:cNvSpPr>
          <p:nvPr>
            <p:ph type="body" sz="quarter" idx="18" hasCustomPrompt="1"/>
          </p:nvPr>
        </p:nvSpPr>
        <p:spPr>
          <a:xfrm>
            <a:off x="6269911"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6" name="Text Placeholder 16">
            <a:extLst>
              <a:ext uri="{FF2B5EF4-FFF2-40B4-BE49-F238E27FC236}">
                <a16:creationId xmlns:a16="http://schemas.microsoft.com/office/drawing/2014/main" id="{CEC88B4A-4B95-4584-BB61-1D8A38922DD7}"/>
              </a:ext>
            </a:extLst>
          </p:cNvPr>
          <p:cNvSpPr>
            <a:spLocks noGrp="1"/>
          </p:cNvSpPr>
          <p:nvPr>
            <p:ph type="body" sz="quarter" idx="21" hasCustomPrompt="1"/>
          </p:nvPr>
        </p:nvSpPr>
        <p:spPr>
          <a:xfrm>
            <a:off x="6269912" y="6052547"/>
            <a:ext cx="4665614"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Tree>
    <p:extLst>
      <p:ext uri="{BB962C8B-B14F-4D97-AF65-F5344CB8AC3E}">
        <p14:creationId xmlns:p14="http://schemas.microsoft.com/office/powerpoint/2010/main" val="128852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hart">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0" y="310948"/>
            <a:ext cx="11781993"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7" y="6052547"/>
            <a:ext cx="10212565"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1" y="977317"/>
            <a:ext cx="11781993"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Tree>
    <p:extLst>
      <p:ext uri="{BB962C8B-B14F-4D97-AF65-F5344CB8AC3E}">
        <p14:creationId xmlns:p14="http://schemas.microsoft.com/office/powerpoint/2010/main" val="2082812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16" name="Slide Number Placeholder 15">
            <a:extLst>
              <a:ext uri="{FF2B5EF4-FFF2-40B4-BE49-F238E27FC236}">
                <a16:creationId xmlns:a16="http://schemas.microsoft.com/office/drawing/2014/main" id="{B33A71AE-BF5F-C34B-BB6F-DD4443FA0490}"/>
              </a:ext>
            </a:extLst>
          </p:cNvPr>
          <p:cNvSpPr>
            <a:spLocks noGrp="1"/>
          </p:cNvSpPr>
          <p:nvPr>
            <p:ph type="sldNum" sz="quarter" idx="12"/>
          </p:nvPr>
        </p:nvSpPr>
        <p:spPr/>
        <p:txBody>
          <a:bodyPr/>
          <a:lstStyle>
            <a:lvl1pPr>
              <a:defRPr>
                <a:solidFill>
                  <a:schemeClr val="tx1"/>
                </a:solidFill>
              </a:defRPr>
            </a:lvl1pPr>
          </a:lstStyle>
          <a:p>
            <a:fld id="{319BBCC6-3723-4F5C-ABBD-CB0858F14F96}" type="slidenum">
              <a:rPr lang="en-US" smtClean="0"/>
              <a:t>‹#›</a:t>
            </a:fld>
            <a:endParaRPr lang="en-US"/>
          </a:p>
        </p:txBody>
      </p:sp>
      <p:sp>
        <p:nvSpPr>
          <p:cNvPr id="5" name="Text Placeholder 4">
            <a:extLst>
              <a:ext uri="{FF2B5EF4-FFF2-40B4-BE49-F238E27FC236}">
                <a16:creationId xmlns:a16="http://schemas.microsoft.com/office/drawing/2014/main" id="{EB9689B2-E807-AA42-93BA-B738CD043E24}"/>
              </a:ext>
            </a:extLst>
          </p:cNvPr>
          <p:cNvSpPr>
            <a:spLocks noGrp="1"/>
          </p:cNvSpPr>
          <p:nvPr>
            <p:ph type="body" sz="quarter" idx="13" hasCustomPrompt="1"/>
          </p:nvPr>
        </p:nvSpPr>
        <p:spPr>
          <a:xfrm>
            <a:off x="1086644" y="2658140"/>
            <a:ext cx="10018712" cy="522450"/>
          </a:xfrm>
        </p:spPr>
        <p:txBody>
          <a:bodyPr/>
          <a:lstStyle>
            <a:lvl1pPr algn="ctr">
              <a:defRPr sz="3600" i="1" baseline="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vl2pPr>
              <a:buNone/>
              <a:defRPr>
                <a:solidFill>
                  <a:schemeClr val="bg1"/>
                </a:solidFill>
              </a:defRPr>
            </a:lvl2pPr>
          </a:lstStyle>
          <a:p>
            <a:pPr lvl="0"/>
            <a:r>
              <a:rPr lang="en-US" dirty="0"/>
              <a:t>Transition slide</a:t>
            </a:r>
          </a:p>
        </p:txBody>
      </p:sp>
      <p:sp>
        <p:nvSpPr>
          <p:cNvPr id="9" name="Footer Placeholder 6">
            <a:extLst>
              <a:ext uri="{FF2B5EF4-FFF2-40B4-BE49-F238E27FC236}">
                <a16:creationId xmlns:a16="http://schemas.microsoft.com/office/drawing/2014/main" id="{52D29764-081A-A34A-9C72-66068FB1368D}"/>
              </a:ext>
            </a:extLst>
          </p:cNvPr>
          <p:cNvSpPr>
            <a:spLocks noGrp="1"/>
          </p:cNvSpPr>
          <p:nvPr>
            <p:ph type="ftr" sz="quarter" idx="3"/>
          </p:nvPr>
        </p:nvSpPr>
        <p:spPr>
          <a:xfrm>
            <a:off x="919721" y="6428845"/>
            <a:ext cx="4114800" cy="365125"/>
          </a:xfrm>
          <a:prstGeom prst="rect">
            <a:avLst/>
          </a:prstGeom>
        </p:spPr>
        <p:txBody>
          <a:bodyPr vert="horz" lIns="91440" tIns="45720" rIns="91440" bIns="45720" rtlCol="0" anchor="ctr"/>
          <a:lstStyle>
            <a:lvl1pPr algn="l">
              <a:defRPr sz="1200">
                <a:solidFill>
                  <a:schemeClr val="tx1"/>
                </a:solidFill>
                <a:latin typeface="Noto Sans Disp" panose="020B0502040504020204" pitchFamily="34" charset="0"/>
                <a:ea typeface="Noto Sans Disp" panose="020B0502040504020204" pitchFamily="34" charset="0"/>
                <a:cs typeface="Noto Sans Disp" panose="020B0502040504020204" pitchFamily="34" charset="0"/>
              </a:defRPr>
            </a:lvl1pPr>
          </a:lstStyle>
          <a:p>
            <a:endParaRPr lang="en-US"/>
          </a:p>
        </p:txBody>
      </p:sp>
    </p:spTree>
    <p:extLst>
      <p:ext uri="{BB962C8B-B14F-4D97-AF65-F5344CB8AC3E}">
        <p14:creationId xmlns:p14="http://schemas.microsoft.com/office/powerpoint/2010/main" val="2947579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373062" y="323826"/>
            <a:ext cx="11445876" cy="693421"/>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3" name="Content Placeholder 2">
            <a:extLst>
              <a:ext uri="{FF2B5EF4-FFF2-40B4-BE49-F238E27FC236}">
                <a16:creationId xmlns:a16="http://schemas.microsoft.com/office/drawing/2014/main" id="{268CF491-2A73-47A1-B7EB-401BA690DF14}"/>
              </a:ext>
            </a:extLst>
          </p:cNvPr>
          <p:cNvSpPr>
            <a:spLocks noGrp="1"/>
          </p:cNvSpPr>
          <p:nvPr>
            <p:ph sz="quarter" idx="15" hasCustomPrompt="1"/>
          </p:nvPr>
        </p:nvSpPr>
        <p:spPr>
          <a:xfrm>
            <a:off x="373063" y="1104623"/>
            <a:ext cx="11445875" cy="4548466"/>
          </a:xfrm>
        </p:spPr>
        <p:txBody>
          <a:bodyPr>
            <a:noAutofit/>
          </a:bodyPr>
          <a:lstStyle>
            <a:lvl1pPr marL="342900" indent="-342900">
              <a:buFont typeface="Arial" panose="020B0604020202020204" pitchFamily="34" charset="0"/>
              <a:buChar cha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vl5pPr>
          </a:lstStyle>
          <a:p>
            <a:pPr lvl="0"/>
            <a:r>
              <a:rPr lang="en-US" dirty="0"/>
              <a:t>Bullet point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40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12" name="ZoneTexte 3">
            <a:extLst>
              <a:ext uri="{FF2B5EF4-FFF2-40B4-BE49-F238E27FC236}">
                <a16:creationId xmlns:a16="http://schemas.microsoft.com/office/drawing/2014/main" id="{2AC27F17-7E2A-4443-8593-E1AC8BF84728}"/>
              </a:ext>
            </a:extLst>
          </p:cNvPr>
          <p:cNvSpPr txBox="1"/>
          <p:nvPr/>
        </p:nvSpPr>
        <p:spPr>
          <a:xfrm>
            <a:off x="674167" y="2810684"/>
            <a:ext cx="5089535" cy="389787"/>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5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Find out more about our work at:</a:t>
            </a:r>
          </a:p>
        </p:txBody>
      </p:sp>
      <p:sp>
        <p:nvSpPr>
          <p:cNvPr id="13" name="ZoneTexte 4">
            <a:extLst>
              <a:ext uri="{FF2B5EF4-FFF2-40B4-BE49-F238E27FC236}">
                <a16:creationId xmlns:a16="http://schemas.microsoft.com/office/drawing/2014/main" id="{9CFED453-0AE7-4A47-B377-09D128712389}"/>
              </a:ext>
            </a:extLst>
          </p:cNvPr>
          <p:cNvSpPr txBox="1"/>
          <p:nvPr/>
        </p:nvSpPr>
        <p:spPr>
          <a:xfrm>
            <a:off x="1116804" y="3409085"/>
            <a:ext cx="4159408"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https://www.oecd.org/economic-outlook</a:t>
            </a:r>
          </a:p>
        </p:txBody>
      </p:sp>
      <p:sp>
        <p:nvSpPr>
          <p:cNvPr id="14" name="ZoneTexte 5">
            <a:extLst>
              <a:ext uri="{FF2B5EF4-FFF2-40B4-BE49-F238E27FC236}">
                <a16:creationId xmlns:a16="http://schemas.microsoft.com/office/drawing/2014/main" id="{C2C5F8CE-093D-AA4C-95C0-E51F42137B99}"/>
              </a:ext>
            </a:extLst>
          </p:cNvPr>
          <p:cNvSpPr txBox="1"/>
          <p:nvPr/>
        </p:nvSpPr>
        <p:spPr>
          <a:xfrm>
            <a:off x="1116804" y="3855485"/>
            <a:ext cx="3412409"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https://twitter.com/oecdeconomy</a:t>
            </a:r>
          </a:p>
        </p:txBody>
      </p:sp>
      <p:pic>
        <p:nvPicPr>
          <p:cNvPr id="15" name="Image 7">
            <a:extLst>
              <a:ext uri="{FF2B5EF4-FFF2-40B4-BE49-F238E27FC236}">
                <a16:creationId xmlns:a16="http://schemas.microsoft.com/office/drawing/2014/main" id="{C13DA2AE-C8B0-3A44-ABE7-0FBDADD9B0CE}"/>
              </a:ext>
            </a:extLst>
          </p:cNvPr>
          <p:cNvPicPr>
            <a:picLocks noChangeAspect="1"/>
          </p:cNvPicPr>
          <p:nvPr/>
        </p:nvPicPr>
        <p:blipFill>
          <a:blip r:embed="rId3"/>
          <a:stretch>
            <a:fillRect/>
          </a:stretch>
        </p:blipFill>
        <p:spPr>
          <a:xfrm>
            <a:off x="668466" y="3402320"/>
            <a:ext cx="304800" cy="304800"/>
          </a:xfrm>
          <a:prstGeom prst="rect">
            <a:avLst/>
          </a:prstGeom>
        </p:spPr>
      </p:pic>
      <p:pic>
        <p:nvPicPr>
          <p:cNvPr id="17" name="Image 8">
            <a:extLst>
              <a:ext uri="{FF2B5EF4-FFF2-40B4-BE49-F238E27FC236}">
                <a16:creationId xmlns:a16="http://schemas.microsoft.com/office/drawing/2014/main" id="{DEAC444E-9EDA-7B42-9A39-88913FEF653D}"/>
              </a:ext>
            </a:extLst>
          </p:cNvPr>
          <p:cNvPicPr>
            <a:picLocks noChangeAspect="1"/>
          </p:cNvPicPr>
          <p:nvPr/>
        </p:nvPicPr>
        <p:blipFill>
          <a:blip r:embed="rId4"/>
          <a:stretch>
            <a:fillRect/>
          </a:stretch>
        </p:blipFill>
        <p:spPr>
          <a:xfrm>
            <a:off x="668466" y="3841004"/>
            <a:ext cx="304800" cy="304800"/>
          </a:xfrm>
          <a:prstGeom prst="rect">
            <a:avLst/>
          </a:prstGeom>
        </p:spPr>
      </p:pic>
      <p:sp>
        <p:nvSpPr>
          <p:cNvPr id="18" name="ZoneTexte 9">
            <a:extLst>
              <a:ext uri="{FF2B5EF4-FFF2-40B4-BE49-F238E27FC236}">
                <a16:creationId xmlns:a16="http://schemas.microsoft.com/office/drawing/2014/main" id="{32A632D3-EF9C-C944-87E7-DD12F7254E62}"/>
              </a:ext>
            </a:extLst>
          </p:cNvPr>
          <p:cNvSpPr txBox="1"/>
          <p:nvPr/>
        </p:nvSpPr>
        <p:spPr>
          <a:xfrm>
            <a:off x="1116802" y="4300783"/>
            <a:ext cx="2398092"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eco.contact@oecd.org</a:t>
            </a:r>
          </a:p>
        </p:txBody>
      </p:sp>
      <p:pic>
        <p:nvPicPr>
          <p:cNvPr id="19" name="Image 10">
            <a:extLst>
              <a:ext uri="{FF2B5EF4-FFF2-40B4-BE49-F238E27FC236}">
                <a16:creationId xmlns:a16="http://schemas.microsoft.com/office/drawing/2014/main" id="{5B09E58E-5461-CB4B-AE06-0B1515A1E25F}"/>
              </a:ext>
            </a:extLst>
          </p:cNvPr>
          <p:cNvPicPr>
            <a:picLocks noChangeAspect="1"/>
          </p:cNvPicPr>
          <p:nvPr/>
        </p:nvPicPr>
        <p:blipFill>
          <a:blip r:embed="rId5"/>
          <a:stretch>
            <a:fillRect/>
          </a:stretch>
        </p:blipFill>
        <p:spPr>
          <a:xfrm>
            <a:off x="668466" y="4285504"/>
            <a:ext cx="304800" cy="304800"/>
          </a:xfrm>
          <a:prstGeom prst="rect">
            <a:avLst/>
          </a:prstGeom>
        </p:spPr>
      </p:pic>
      <p:sp>
        <p:nvSpPr>
          <p:cNvPr id="20" name="ZoneTexte 11">
            <a:extLst>
              <a:ext uri="{FF2B5EF4-FFF2-40B4-BE49-F238E27FC236}">
                <a16:creationId xmlns:a16="http://schemas.microsoft.com/office/drawing/2014/main" id="{7ABB7863-587C-4A4C-81A3-E8F70DA52BC3}"/>
              </a:ext>
            </a:extLst>
          </p:cNvPr>
          <p:cNvSpPr txBox="1"/>
          <p:nvPr/>
        </p:nvSpPr>
        <p:spPr>
          <a:xfrm>
            <a:off x="1116804" y="4749516"/>
            <a:ext cx="2890215"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https://oecdecoscope.blog</a:t>
            </a:r>
            <a:r>
              <a:rPr kumimoji="0" lang="en-GB" sz="1867" b="0" i="0" u="none" strike="noStrike" kern="1200" cap="none" spc="0" normalizeH="0" baseline="0" noProof="0" dirty="0">
                <a:ln>
                  <a:noFill/>
                </a:ln>
                <a:solidFill>
                  <a:srgbClr val="FFFFFF"/>
                </a:solidFill>
                <a:effectLst/>
                <a:uLnTx/>
                <a:uFillTx/>
                <a:latin typeface="Georgia"/>
                <a:ea typeface="+mn-ea"/>
                <a:cs typeface="+mn-cs"/>
              </a:rPr>
              <a:t>/</a:t>
            </a:r>
            <a:endPar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21" name="Image 12">
            <a:extLst>
              <a:ext uri="{FF2B5EF4-FFF2-40B4-BE49-F238E27FC236}">
                <a16:creationId xmlns:a16="http://schemas.microsoft.com/office/drawing/2014/main" id="{1351FCE9-2D3C-784D-A3A1-F953F0E1A3A2}"/>
              </a:ext>
            </a:extLst>
          </p:cNvPr>
          <p:cNvPicPr>
            <a:picLocks noChangeAspect="1"/>
          </p:cNvPicPr>
          <p:nvPr/>
        </p:nvPicPr>
        <p:blipFill>
          <a:blip r:embed="rId6"/>
          <a:stretch>
            <a:fillRect/>
          </a:stretch>
        </p:blipFill>
        <p:spPr>
          <a:xfrm>
            <a:off x="668466" y="4734238"/>
            <a:ext cx="304800" cy="304800"/>
          </a:xfrm>
          <a:prstGeom prst="rect">
            <a:avLst/>
          </a:prstGeom>
        </p:spPr>
      </p:pic>
    </p:spTree>
    <p:extLst>
      <p:ext uri="{BB962C8B-B14F-4D97-AF65-F5344CB8AC3E}">
        <p14:creationId xmlns:p14="http://schemas.microsoft.com/office/powerpoint/2010/main" val="147254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195D6-6B6E-9A4C-908F-4EFF0E30DF79}"/>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0E239D1-5297-D644-8F65-81905D4C4214}"/>
              </a:ext>
            </a:extLst>
          </p:cNvPr>
          <p:cNvSpPr/>
          <p:nvPr/>
        </p:nvSpPr>
        <p:spPr>
          <a:xfrm>
            <a:off x="2552698" y="1777345"/>
            <a:ext cx="7086602" cy="31278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icture containing icon&#10;&#10;Description automatically generated">
            <a:extLst>
              <a:ext uri="{FF2B5EF4-FFF2-40B4-BE49-F238E27FC236}">
                <a16:creationId xmlns:a16="http://schemas.microsoft.com/office/drawing/2014/main" id="{8B8F228B-592A-C642-983F-58A5AD894B04}"/>
              </a:ext>
            </a:extLst>
          </p:cNvPr>
          <p:cNvPicPr>
            <a:picLocks noChangeAspect="1"/>
          </p:cNvPicPr>
          <p:nvPr/>
        </p:nvPicPr>
        <p:blipFill>
          <a:blip r:embed="rId2"/>
          <a:stretch>
            <a:fillRect/>
          </a:stretch>
        </p:blipFill>
        <p:spPr>
          <a:xfrm>
            <a:off x="8720207" y="4344568"/>
            <a:ext cx="1073150" cy="1187450"/>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D4653643-C00A-C14E-94CD-01698F480194}"/>
              </a:ext>
            </a:extLst>
          </p:cNvPr>
          <p:cNvPicPr>
            <a:picLocks noChangeAspect="1"/>
          </p:cNvPicPr>
          <p:nvPr/>
        </p:nvPicPr>
        <p:blipFill>
          <a:blip r:embed="rId3"/>
          <a:stretch>
            <a:fillRect/>
          </a:stretch>
        </p:blipFill>
        <p:spPr>
          <a:xfrm>
            <a:off x="258289" y="217432"/>
            <a:ext cx="1943842" cy="597577"/>
          </a:xfrm>
          <a:prstGeom prst="rect">
            <a:avLst/>
          </a:prstGeom>
        </p:spPr>
      </p:pic>
      <p:sp>
        <p:nvSpPr>
          <p:cNvPr id="20" name="Title 19">
            <a:extLst>
              <a:ext uri="{FF2B5EF4-FFF2-40B4-BE49-F238E27FC236}">
                <a16:creationId xmlns:a16="http://schemas.microsoft.com/office/drawing/2014/main" id="{BC12C03A-ACAC-9442-80FC-CD095504BDA8}"/>
              </a:ext>
            </a:extLst>
          </p:cNvPr>
          <p:cNvSpPr>
            <a:spLocks noGrp="1"/>
          </p:cNvSpPr>
          <p:nvPr>
            <p:ph type="title" hasCustomPrompt="1"/>
          </p:nvPr>
        </p:nvSpPr>
        <p:spPr>
          <a:xfrm>
            <a:off x="2552700" y="1777345"/>
            <a:ext cx="7086601" cy="3048655"/>
          </a:xfrm>
        </p:spPr>
        <p:txBody>
          <a:bodyPr>
            <a:noAutofit/>
          </a:bodyPr>
          <a:lstStyle>
            <a:lvl1pPr algn="ctr">
              <a:defRPr/>
            </a:lvl1pPr>
          </a:lstStyle>
          <a:p>
            <a:r>
              <a:rPr lang="en-US" dirty="0"/>
              <a:t>Presentation title</a:t>
            </a:r>
          </a:p>
        </p:txBody>
      </p:sp>
      <p:sp>
        <p:nvSpPr>
          <p:cNvPr id="8" name="Text Placeholder 10">
            <a:extLst>
              <a:ext uri="{FF2B5EF4-FFF2-40B4-BE49-F238E27FC236}">
                <a16:creationId xmlns:a16="http://schemas.microsoft.com/office/drawing/2014/main" id="{F96DF30B-2119-42E0-AD9E-173980BFFA83}"/>
              </a:ext>
            </a:extLst>
          </p:cNvPr>
          <p:cNvSpPr>
            <a:spLocks noGrp="1"/>
          </p:cNvSpPr>
          <p:nvPr>
            <p:ph type="body" sz="quarter" idx="12" hasCustomPrompt="1"/>
          </p:nvPr>
        </p:nvSpPr>
        <p:spPr>
          <a:xfrm>
            <a:off x="2552700" y="4905375"/>
            <a:ext cx="7086600" cy="1916113"/>
          </a:xfrm>
        </p:spPr>
        <p:txBody>
          <a:bodyPr/>
          <a:lstStyle>
            <a:lvl1pPr algn="ctr">
              <a:defRPr b="1">
                <a:solidFill>
                  <a:schemeClr val="bg1"/>
                </a:solidFill>
              </a:defRPr>
            </a:lvl1pPr>
          </a:lstStyle>
          <a:p>
            <a:pPr lvl="0"/>
            <a:r>
              <a:rPr lang="en-US" dirty="0"/>
              <a:t>Event</a:t>
            </a:r>
          </a:p>
          <a:p>
            <a:pPr lvl="0"/>
            <a:r>
              <a:rPr lang="en-US" dirty="0"/>
              <a:t>Date</a:t>
            </a:r>
          </a:p>
          <a:p>
            <a:pPr lvl="0"/>
            <a:endParaRPr lang="en-US" dirty="0"/>
          </a:p>
          <a:p>
            <a:pPr lvl="0"/>
            <a:r>
              <a:rPr lang="en-US" dirty="0"/>
              <a:t>Name</a:t>
            </a:r>
          </a:p>
          <a:p>
            <a:pPr lvl="0"/>
            <a:r>
              <a:rPr lang="en-US" dirty="0"/>
              <a:t>Title</a:t>
            </a:r>
            <a:endParaRPr lang="en-GB" dirty="0"/>
          </a:p>
        </p:txBody>
      </p:sp>
      <p:pic>
        <p:nvPicPr>
          <p:cNvPr id="3" name="Picture 2" descr="Person carrying empty shopping basket">
            <a:extLst>
              <a:ext uri="{FF2B5EF4-FFF2-40B4-BE49-F238E27FC236}">
                <a16:creationId xmlns:a16="http://schemas.microsoft.com/office/drawing/2014/main" id="{FA39037E-1EDD-5CE1-BD1F-12894E6E9EC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75" y="1347341"/>
            <a:ext cx="12189425" cy="4182469"/>
          </a:xfrm>
          <a:prstGeom prst="rect">
            <a:avLst/>
          </a:prstGeom>
        </p:spPr>
      </p:pic>
      <p:sp>
        <p:nvSpPr>
          <p:cNvPr id="4" name="Rectangle 3">
            <a:extLst>
              <a:ext uri="{FF2B5EF4-FFF2-40B4-BE49-F238E27FC236}">
                <a16:creationId xmlns:a16="http://schemas.microsoft.com/office/drawing/2014/main" id="{7B269BEA-223A-58BD-ACB4-BF0A950EA73A}"/>
              </a:ext>
            </a:extLst>
          </p:cNvPr>
          <p:cNvSpPr/>
          <p:nvPr userDrawn="1"/>
        </p:nvSpPr>
        <p:spPr>
          <a:xfrm>
            <a:off x="1107087" y="3011170"/>
            <a:ext cx="7939259" cy="1537970"/>
          </a:xfrm>
          <a:prstGeom prst="rect">
            <a:avLst/>
          </a:prstGeom>
          <a:solidFill>
            <a:schemeClr val="bg2">
              <a:lumMod val="10000"/>
              <a:alpha val="4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TextBox 8">
            <a:extLst>
              <a:ext uri="{FF2B5EF4-FFF2-40B4-BE49-F238E27FC236}">
                <a16:creationId xmlns:a16="http://schemas.microsoft.com/office/drawing/2014/main" id="{6B21F109-4FA7-91F6-90AC-AE29492811F6}"/>
              </a:ext>
            </a:extLst>
          </p:cNvPr>
          <p:cNvSpPr txBox="1"/>
          <p:nvPr userDrawn="1"/>
        </p:nvSpPr>
        <p:spPr>
          <a:xfrm>
            <a:off x="1184115" y="3237129"/>
            <a:ext cx="7862231" cy="1158330"/>
          </a:xfrm>
          <a:prstGeom prst="rect">
            <a:avLst/>
          </a:prstGeom>
          <a:noFill/>
        </p:spPr>
        <p:txBody>
          <a:bodyPr wrap="square" rtlCol="0">
            <a:spAutoFit/>
          </a:bodyPr>
          <a:lstStyle/>
          <a:p>
            <a:pPr>
              <a:lnSpc>
                <a:spcPts val="4000"/>
              </a:lnSpc>
              <a:spcBef>
                <a:spcPts val="600"/>
              </a:spcBef>
            </a:pPr>
            <a:r>
              <a:rPr lang="en-US" sz="4200" b="1" dirty="0">
                <a:solidFill>
                  <a:schemeClr val="bg1"/>
                </a:solidFill>
                <a:latin typeface="Arial Narrow" panose="020B0606020202030204" pitchFamily="34" charset="0"/>
              </a:rPr>
              <a:t>Confronting inflation and low growth</a:t>
            </a:r>
          </a:p>
          <a:p>
            <a:pPr>
              <a:lnSpc>
                <a:spcPts val="4000"/>
              </a:lnSpc>
              <a:spcBef>
                <a:spcPts val="600"/>
              </a:spcBef>
            </a:pPr>
            <a:r>
              <a:rPr kumimoji="0" lang="en-US" sz="2800" b="0" i="0" u="none" strike="noStrike" kern="1200" cap="none" spc="0" normalizeH="0" baseline="0" noProof="0" dirty="0">
                <a:ln>
                  <a:noFill/>
                </a:ln>
                <a:solidFill>
                  <a:prstClr val="white"/>
                </a:solidFill>
                <a:effectLst/>
                <a:uLnTx/>
                <a:uFillTx/>
                <a:latin typeface="Arial Narrow" panose="020B0606020202030204" pitchFamily="34" charset="0"/>
                <a:cs typeface="Arial" panose="020B0604020202020204" pitchFamily="34" charset="0"/>
              </a:rPr>
              <a:t>OECD Interim Economic Outlook</a:t>
            </a:r>
            <a:endParaRPr kumimoji="0" lang="en-GB" sz="2800" b="1" i="0" u="none" strike="noStrike" kern="1200" cap="none" spc="0" normalizeH="0" baseline="0" noProof="0" dirty="0">
              <a:ln>
                <a:noFill/>
              </a:ln>
              <a:solidFill>
                <a:prstClr val="white"/>
              </a:solidFill>
              <a:effectLst/>
              <a:uLnTx/>
              <a:uFillTx/>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02698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8A50D5-614F-4A42-BD1C-6A7568EEF419}"/>
              </a:ext>
            </a:extLst>
          </p:cNvPr>
          <p:cNvSpPr>
            <a:spLocks noGrp="1"/>
          </p:cNvSpPr>
          <p:nvPr>
            <p:ph type="sldNum" sz="quarter" idx="10"/>
          </p:nvPr>
        </p:nvSpPr>
        <p:spPr/>
        <p:txBody>
          <a:bodyPr/>
          <a:lstStyle/>
          <a:p>
            <a:fld id="{319BBCC6-3723-4F5C-ABBD-CB0858F14F96}" type="slidenum">
              <a:rPr lang="en-US" smtClean="0"/>
              <a:t>‹#›</a:t>
            </a:fld>
            <a:endParaRPr lang="en-US"/>
          </a:p>
        </p:txBody>
      </p:sp>
      <p:sp>
        <p:nvSpPr>
          <p:cNvPr id="4" name="Footer Placeholder 3">
            <a:extLst>
              <a:ext uri="{FF2B5EF4-FFF2-40B4-BE49-F238E27FC236}">
                <a16:creationId xmlns:a16="http://schemas.microsoft.com/office/drawing/2014/main" id="{0225B8EA-17CD-4640-8E15-503159A1157D}"/>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EA48CA76-7BD8-41AC-8AC2-5A987B186667}"/>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F09C9DD-B10E-4A5D-95BC-60B5E50FB96D}"/>
              </a:ext>
            </a:extLst>
          </p:cNvPr>
          <p:cNvSpPr/>
          <p:nvPr userDrawn="1"/>
        </p:nvSpPr>
        <p:spPr>
          <a:xfrm>
            <a:off x="2552698" y="1777345"/>
            <a:ext cx="7086602" cy="31278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4E9AD02D-A5B5-45F6-80D9-84853F772EEC}"/>
              </a:ext>
            </a:extLst>
          </p:cNvPr>
          <p:cNvPicPr>
            <a:picLocks noChangeAspect="1"/>
          </p:cNvPicPr>
          <p:nvPr userDrawn="1"/>
        </p:nvPicPr>
        <p:blipFill>
          <a:blip r:embed="rId2"/>
          <a:stretch>
            <a:fillRect/>
          </a:stretch>
        </p:blipFill>
        <p:spPr>
          <a:xfrm>
            <a:off x="8720207" y="4344568"/>
            <a:ext cx="1073150" cy="118745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5826C51E-8682-425A-B8CF-6DCD2D390C8D}"/>
              </a:ext>
            </a:extLst>
          </p:cNvPr>
          <p:cNvPicPr>
            <a:picLocks noChangeAspect="1"/>
          </p:cNvPicPr>
          <p:nvPr userDrawn="1"/>
        </p:nvPicPr>
        <p:blipFill>
          <a:blip r:embed="rId3"/>
          <a:stretch>
            <a:fillRect/>
          </a:stretch>
        </p:blipFill>
        <p:spPr>
          <a:xfrm>
            <a:off x="258289" y="217432"/>
            <a:ext cx="1943842" cy="597577"/>
          </a:xfrm>
          <a:prstGeom prst="rect">
            <a:avLst/>
          </a:prstGeom>
        </p:spPr>
      </p:pic>
      <p:sp>
        <p:nvSpPr>
          <p:cNvPr id="9" name="Title 19">
            <a:extLst>
              <a:ext uri="{FF2B5EF4-FFF2-40B4-BE49-F238E27FC236}">
                <a16:creationId xmlns:a16="http://schemas.microsoft.com/office/drawing/2014/main" id="{F88DD8D9-3DFA-4D57-B94F-F590FF23B57F}"/>
              </a:ext>
            </a:extLst>
          </p:cNvPr>
          <p:cNvSpPr txBox="1">
            <a:spLocks/>
          </p:cNvSpPr>
          <p:nvPr userDrawn="1"/>
        </p:nvSpPr>
        <p:spPr>
          <a:xfrm>
            <a:off x="2552700" y="1777345"/>
            <a:ext cx="7086601" cy="30486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822582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1" y="310948"/>
            <a:ext cx="11830759"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8" y="6052547"/>
            <a:ext cx="4665614"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2"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8" name="Text Placeholder 9">
            <a:extLst>
              <a:ext uri="{FF2B5EF4-FFF2-40B4-BE49-F238E27FC236}">
                <a16:creationId xmlns:a16="http://schemas.microsoft.com/office/drawing/2014/main" id="{C7931FB0-B168-4016-A564-9904BBC2FA55}"/>
              </a:ext>
            </a:extLst>
          </p:cNvPr>
          <p:cNvSpPr>
            <a:spLocks noGrp="1"/>
          </p:cNvSpPr>
          <p:nvPr>
            <p:ph type="body" sz="quarter" idx="18" hasCustomPrompt="1"/>
          </p:nvPr>
        </p:nvSpPr>
        <p:spPr>
          <a:xfrm>
            <a:off x="6269911"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6" name="Text Placeholder 16">
            <a:extLst>
              <a:ext uri="{FF2B5EF4-FFF2-40B4-BE49-F238E27FC236}">
                <a16:creationId xmlns:a16="http://schemas.microsoft.com/office/drawing/2014/main" id="{CEC88B4A-4B95-4584-BB61-1D8A38922DD7}"/>
              </a:ext>
            </a:extLst>
          </p:cNvPr>
          <p:cNvSpPr>
            <a:spLocks noGrp="1"/>
          </p:cNvSpPr>
          <p:nvPr>
            <p:ph type="body" sz="quarter" idx="21" hasCustomPrompt="1"/>
          </p:nvPr>
        </p:nvSpPr>
        <p:spPr>
          <a:xfrm>
            <a:off x="6269912" y="6052547"/>
            <a:ext cx="4665614"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Tree>
    <p:extLst>
      <p:ext uri="{BB962C8B-B14F-4D97-AF65-F5344CB8AC3E}">
        <p14:creationId xmlns:p14="http://schemas.microsoft.com/office/powerpoint/2010/main" val="3362948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hart">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0" y="310948"/>
            <a:ext cx="11781993"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7" y="6052547"/>
            <a:ext cx="10212565" cy="718078"/>
          </a:xfrm>
        </p:spPr>
        <p:txBody>
          <a:bodyPr>
            <a:noAutofit/>
          </a:bodyPr>
          <a:lstStyle>
            <a:lvl1pPr>
              <a:spcBef>
                <a:spcPts val="0"/>
              </a:spcBef>
              <a:defRPr kumimoji="0" lang="en-US" sz="8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1" y="977317"/>
            <a:ext cx="11781993"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Tree>
    <p:extLst>
      <p:ext uri="{BB962C8B-B14F-4D97-AF65-F5344CB8AC3E}">
        <p14:creationId xmlns:p14="http://schemas.microsoft.com/office/powerpoint/2010/main" val="16309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16" name="Slide Number Placeholder 15">
            <a:extLst>
              <a:ext uri="{FF2B5EF4-FFF2-40B4-BE49-F238E27FC236}">
                <a16:creationId xmlns:a16="http://schemas.microsoft.com/office/drawing/2014/main" id="{B33A71AE-BF5F-C34B-BB6F-DD4443FA0490}"/>
              </a:ext>
            </a:extLst>
          </p:cNvPr>
          <p:cNvSpPr>
            <a:spLocks noGrp="1"/>
          </p:cNvSpPr>
          <p:nvPr>
            <p:ph type="sldNum" sz="quarter" idx="12"/>
          </p:nvPr>
        </p:nvSpPr>
        <p:spPr/>
        <p:txBody>
          <a:bodyPr/>
          <a:lstStyle>
            <a:lvl1pPr>
              <a:defRPr>
                <a:solidFill>
                  <a:schemeClr val="tx1"/>
                </a:solidFill>
              </a:defRPr>
            </a:lvl1pPr>
          </a:lstStyle>
          <a:p>
            <a:fld id="{319BBCC6-3723-4F5C-ABBD-CB0858F14F96}" type="slidenum">
              <a:rPr lang="en-US" smtClean="0"/>
              <a:t>‹#›</a:t>
            </a:fld>
            <a:endParaRPr lang="en-US"/>
          </a:p>
        </p:txBody>
      </p:sp>
      <p:sp>
        <p:nvSpPr>
          <p:cNvPr id="5" name="Text Placeholder 4">
            <a:extLst>
              <a:ext uri="{FF2B5EF4-FFF2-40B4-BE49-F238E27FC236}">
                <a16:creationId xmlns:a16="http://schemas.microsoft.com/office/drawing/2014/main" id="{EB9689B2-E807-AA42-93BA-B738CD043E24}"/>
              </a:ext>
            </a:extLst>
          </p:cNvPr>
          <p:cNvSpPr>
            <a:spLocks noGrp="1"/>
          </p:cNvSpPr>
          <p:nvPr>
            <p:ph type="body" sz="quarter" idx="13" hasCustomPrompt="1"/>
          </p:nvPr>
        </p:nvSpPr>
        <p:spPr>
          <a:xfrm>
            <a:off x="1086644" y="2658140"/>
            <a:ext cx="10018712" cy="522450"/>
          </a:xfrm>
        </p:spPr>
        <p:txBody>
          <a:bodyPr/>
          <a:lstStyle>
            <a:lvl1pPr algn="ctr">
              <a:defRPr sz="3600" i="1" baseline="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vl2pPr>
              <a:buNone/>
              <a:defRPr>
                <a:solidFill>
                  <a:schemeClr val="bg1"/>
                </a:solidFill>
              </a:defRPr>
            </a:lvl2pPr>
          </a:lstStyle>
          <a:p>
            <a:pPr lvl="0"/>
            <a:r>
              <a:rPr lang="en-US" dirty="0"/>
              <a:t>Transition slide</a:t>
            </a:r>
          </a:p>
        </p:txBody>
      </p:sp>
      <p:sp>
        <p:nvSpPr>
          <p:cNvPr id="9" name="Footer Placeholder 6">
            <a:extLst>
              <a:ext uri="{FF2B5EF4-FFF2-40B4-BE49-F238E27FC236}">
                <a16:creationId xmlns:a16="http://schemas.microsoft.com/office/drawing/2014/main" id="{52D29764-081A-A34A-9C72-66068FB1368D}"/>
              </a:ext>
            </a:extLst>
          </p:cNvPr>
          <p:cNvSpPr>
            <a:spLocks noGrp="1"/>
          </p:cNvSpPr>
          <p:nvPr>
            <p:ph type="ftr" sz="quarter" idx="3"/>
          </p:nvPr>
        </p:nvSpPr>
        <p:spPr>
          <a:xfrm>
            <a:off x="919721" y="6428845"/>
            <a:ext cx="4114800" cy="365125"/>
          </a:xfrm>
          <a:prstGeom prst="rect">
            <a:avLst/>
          </a:prstGeom>
        </p:spPr>
        <p:txBody>
          <a:bodyPr vert="horz" lIns="91440" tIns="45720" rIns="91440" bIns="45720" rtlCol="0" anchor="ctr"/>
          <a:lstStyle>
            <a:lvl1pPr algn="l">
              <a:defRPr sz="1200">
                <a:solidFill>
                  <a:schemeClr val="tx1"/>
                </a:solidFill>
                <a:latin typeface="Noto Sans Disp" panose="020B0502040504020204" pitchFamily="34" charset="0"/>
                <a:ea typeface="Noto Sans Disp" panose="020B0502040504020204" pitchFamily="34" charset="0"/>
                <a:cs typeface="Noto Sans Disp" panose="020B0502040504020204" pitchFamily="34" charset="0"/>
              </a:defRPr>
            </a:lvl1pPr>
          </a:lstStyle>
          <a:p>
            <a:endParaRPr lang="en-US"/>
          </a:p>
        </p:txBody>
      </p:sp>
    </p:spTree>
    <p:extLst>
      <p:ext uri="{BB962C8B-B14F-4D97-AF65-F5344CB8AC3E}">
        <p14:creationId xmlns:p14="http://schemas.microsoft.com/office/powerpoint/2010/main" val="2521465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373062" y="323826"/>
            <a:ext cx="11445876" cy="693421"/>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3" name="Content Placeholder 2">
            <a:extLst>
              <a:ext uri="{FF2B5EF4-FFF2-40B4-BE49-F238E27FC236}">
                <a16:creationId xmlns:a16="http://schemas.microsoft.com/office/drawing/2014/main" id="{268CF491-2A73-47A1-B7EB-401BA690DF14}"/>
              </a:ext>
            </a:extLst>
          </p:cNvPr>
          <p:cNvSpPr>
            <a:spLocks noGrp="1"/>
          </p:cNvSpPr>
          <p:nvPr>
            <p:ph sz="quarter" idx="15" hasCustomPrompt="1"/>
          </p:nvPr>
        </p:nvSpPr>
        <p:spPr>
          <a:xfrm>
            <a:off x="373063" y="1104623"/>
            <a:ext cx="11445875" cy="4548466"/>
          </a:xfrm>
        </p:spPr>
        <p:txBody>
          <a:bodyPr>
            <a:noAutofit/>
          </a:bodyPr>
          <a:lstStyle>
            <a:lvl1pPr marL="342900" indent="-342900">
              <a:buFont typeface="Arial" panose="020B0604020202020204" pitchFamily="34" charset="0"/>
              <a:buChar cha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vl5pPr>
          </a:lstStyle>
          <a:p>
            <a:pPr lvl="0"/>
            <a:r>
              <a:rPr lang="en-US" dirty="0"/>
              <a:t>Bullet point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32723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12" name="ZoneTexte 3">
            <a:extLst>
              <a:ext uri="{FF2B5EF4-FFF2-40B4-BE49-F238E27FC236}">
                <a16:creationId xmlns:a16="http://schemas.microsoft.com/office/drawing/2014/main" id="{2AC27F17-7E2A-4443-8593-E1AC8BF84728}"/>
              </a:ext>
            </a:extLst>
          </p:cNvPr>
          <p:cNvSpPr txBox="1"/>
          <p:nvPr/>
        </p:nvSpPr>
        <p:spPr>
          <a:xfrm>
            <a:off x="674167" y="2810684"/>
            <a:ext cx="5089535" cy="389787"/>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5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Find out more about our work at:</a:t>
            </a:r>
          </a:p>
        </p:txBody>
      </p:sp>
      <p:sp>
        <p:nvSpPr>
          <p:cNvPr id="13" name="ZoneTexte 4">
            <a:extLst>
              <a:ext uri="{FF2B5EF4-FFF2-40B4-BE49-F238E27FC236}">
                <a16:creationId xmlns:a16="http://schemas.microsoft.com/office/drawing/2014/main" id="{9CFED453-0AE7-4A47-B377-09D128712389}"/>
              </a:ext>
            </a:extLst>
          </p:cNvPr>
          <p:cNvSpPr txBox="1"/>
          <p:nvPr/>
        </p:nvSpPr>
        <p:spPr>
          <a:xfrm>
            <a:off x="1116804" y="3409085"/>
            <a:ext cx="4159408"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https://www.oecd.org/economic-outlook</a:t>
            </a:r>
          </a:p>
        </p:txBody>
      </p:sp>
      <p:sp>
        <p:nvSpPr>
          <p:cNvPr id="14" name="ZoneTexte 5">
            <a:extLst>
              <a:ext uri="{FF2B5EF4-FFF2-40B4-BE49-F238E27FC236}">
                <a16:creationId xmlns:a16="http://schemas.microsoft.com/office/drawing/2014/main" id="{C2C5F8CE-093D-AA4C-95C0-E51F42137B99}"/>
              </a:ext>
            </a:extLst>
          </p:cNvPr>
          <p:cNvSpPr txBox="1"/>
          <p:nvPr/>
        </p:nvSpPr>
        <p:spPr>
          <a:xfrm>
            <a:off x="1116804" y="3855485"/>
            <a:ext cx="3412409"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https://twitter.com/oecdeconomy</a:t>
            </a:r>
          </a:p>
        </p:txBody>
      </p:sp>
      <p:pic>
        <p:nvPicPr>
          <p:cNvPr id="15" name="Image 7">
            <a:extLst>
              <a:ext uri="{FF2B5EF4-FFF2-40B4-BE49-F238E27FC236}">
                <a16:creationId xmlns:a16="http://schemas.microsoft.com/office/drawing/2014/main" id="{C13DA2AE-C8B0-3A44-ABE7-0FBDADD9B0CE}"/>
              </a:ext>
            </a:extLst>
          </p:cNvPr>
          <p:cNvPicPr>
            <a:picLocks noChangeAspect="1"/>
          </p:cNvPicPr>
          <p:nvPr/>
        </p:nvPicPr>
        <p:blipFill>
          <a:blip r:embed="rId3"/>
          <a:stretch>
            <a:fillRect/>
          </a:stretch>
        </p:blipFill>
        <p:spPr>
          <a:xfrm>
            <a:off x="668466" y="3402320"/>
            <a:ext cx="304800" cy="304800"/>
          </a:xfrm>
          <a:prstGeom prst="rect">
            <a:avLst/>
          </a:prstGeom>
        </p:spPr>
      </p:pic>
      <p:pic>
        <p:nvPicPr>
          <p:cNvPr id="17" name="Image 8">
            <a:extLst>
              <a:ext uri="{FF2B5EF4-FFF2-40B4-BE49-F238E27FC236}">
                <a16:creationId xmlns:a16="http://schemas.microsoft.com/office/drawing/2014/main" id="{DEAC444E-9EDA-7B42-9A39-88913FEF653D}"/>
              </a:ext>
            </a:extLst>
          </p:cNvPr>
          <p:cNvPicPr>
            <a:picLocks noChangeAspect="1"/>
          </p:cNvPicPr>
          <p:nvPr/>
        </p:nvPicPr>
        <p:blipFill>
          <a:blip r:embed="rId4"/>
          <a:stretch>
            <a:fillRect/>
          </a:stretch>
        </p:blipFill>
        <p:spPr>
          <a:xfrm>
            <a:off x="668466" y="3841004"/>
            <a:ext cx="304800" cy="304800"/>
          </a:xfrm>
          <a:prstGeom prst="rect">
            <a:avLst/>
          </a:prstGeom>
        </p:spPr>
      </p:pic>
      <p:sp>
        <p:nvSpPr>
          <p:cNvPr id="18" name="ZoneTexte 9">
            <a:extLst>
              <a:ext uri="{FF2B5EF4-FFF2-40B4-BE49-F238E27FC236}">
                <a16:creationId xmlns:a16="http://schemas.microsoft.com/office/drawing/2014/main" id="{32A632D3-EF9C-C944-87E7-DD12F7254E62}"/>
              </a:ext>
            </a:extLst>
          </p:cNvPr>
          <p:cNvSpPr txBox="1"/>
          <p:nvPr/>
        </p:nvSpPr>
        <p:spPr>
          <a:xfrm>
            <a:off x="1116802" y="4300783"/>
            <a:ext cx="2398092"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eco.contact@oecd.org</a:t>
            </a:r>
          </a:p>
        </p:txBody>
      </p:sp>
      <p:pic>
        <p:nvPicPr>
          <p:cNvPr id="19" name="Image 10">
            <a:extLst>
              <a:ext uri="{FF2B5EF4-FFF2-40B4-BE49-F238E27FC236}">
                <a16:creationId xmlns:a16="http://schemas.microsoft.com/office/drawing/2014/main" id="{5B09E58E-5461-CB4B-AE06-0B1515A1E25F}"/>
              </a:ext>
            </a:extLst>
          </p:cNvPr>
          <p:cNvPicPr>
            <a:picLocks noChangeAspect="1"/>
          </p:cNvPicPr>
          <p:nvPr/>
        </p:nvPicPr>
        <p:blipFill>
          <a:blip r:embed="rId5"/>
          <a:stretch>
            <a:fillRect/>
          </a:stretch>
        </p:blipFill>
        <p:spPr>
          <a:xfrm>
            <a:off x="668466" y="4285504"/>
            <a:ext cx="304800" cy="304800"/>
          </a:xfrm>
          <a:prstGeom prst="rect">
            <a:avLst/>
          </a:prstGeom>
        </p:spPr>
      </p:pic>
      <p:sp>
        <p:nvSpPr>
          <p:cNvPr id="20" name="ZoneTexte 11">
            <a:extLst>
              <a:ext uri="{FF2B5EF4-FFF2-40B4-BE49-F238E27FC236}">
                <a16:creationId xmlns:a16="http://schemas.microsoft.com/office/drawing/2014/main" id="{7ABB7863-587C-4A4C-81A3-E8F70DA52BC3}"/>
              </a:ext>
            </a:extLst>
          </p:cNvPr>
          <p:cNvSpPr txBox="1"/>
          <p:nvPr/>
        </p:nvSpPr>
        <p:spPr>
          <a:xfrm>
            <a:off x="1116804" y="4749516"/>
            <a:ext cx="2890215"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https://oecdecoscope.blog</a:t>
            </a:r>
            <a:r>
              <a:rPr kumimoji="0" lang="en-GB" sz="1867" b="0" i="0" u="none" strike="noStrike" kern="1200" cap="none" spc="0" normalizeH="0" baseline="0" noProof="0" dirty="0">
                <a:ln>
                  <a:noFill/>
                </a:ln>
                <a:solidFill>
                  <a:srgbClr val="FFFFFF"/>
                </a:solidFill>
                <a:effectLst/>
                <a:uLnTx/>
                <a:uFillTx/>
                <a:latin typeface="Georgia"/>
                <a:ea typeface="+mn-ea"/>
                <a:cs typeface="+mn-cs"/>
              </a:rPr>
              <a:t>/</a:t>
            </a:r>
            <a:endPar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21" name="Image 12">
            <a:extLst>
              <a:ext uri="{FF2B5EF4-FFF2-40B4-BE49-F238E27FC236}">
                <a16:creationId xmlns:a16="http://schemas.microsoft.com/office/drawing/2014/main" id="{1351FCE9-2D3C-784D-A3A1-F953F0E1A3A2}"/>
              </a:ext>
            </a:extLst>
          </p:cNvPr>
          <p:cNvPicPr>
            <a:picLocks noChangeAspect="1"/>
          </p:cNvPicPr>
          <p:nvPr/>
        </p:nvPicPr>
        <p:blipFill>
          <a:blip r:embed="rId6"/>
          <a:stretch>
            <a:fillRect/>
          </a:stretch>
        </p:blipFill>
        <p:spPr>
          <a:xfrm>
            <a:off x="668466" y="4734238"/>
            <a:ext cx="304800" cy="304800"/>
          </a:xfrm>
          <a:prstGeom prst="rect">
            <a:avLst/>
          </a:prstGeom>
        </p:spPr>
      </p:pic>
    </p:spTree>
    <p:extLst>
      <p:ext uri="{BB962C8B-B14F-4D97-AF65-F5344CB8AC3E}">
        <p14:creationId xmlns:p14="http://schemas.microsoft.com/office/powerpoint/2010/main" val="518182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2130" y="516220"/>
            <a:ext cx="11632049" cy="5816025"/>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8B8F228B-592A-C642-983F-58A5AD894B04}"/>
              </a:ext>
            </a:extLst>
          </p:cNvPr>
          <p:cNvPicPr>
            <a:picLocks noChangeAspect="1"/>
          </p:cNvPicPr>
          <p:nvPr userDrawn="1"/>
        </p:nvPicPr>
        <p:blipFill>
          <a:blip r:embed="rId3"/>
          <a:stretch>
            <a:fillRect/>
          </a:stretch>
        </p:blipFill>
        <p:spPr>
          <a:xfrm>
            <a:off x="9546925" y="4757926"/>
            <a:ext cx="1073150" cy="1187450"/>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D4653643-C00A-C14E-94CD-01698F480194}"/>
              </a:ext>
            </a:extLst>
          </p:cNvPr>
          <p:cNvPicPr>
            <a:picLocks noChangeAspect="1"/>
          </p:cNvPicPr>
          <p:nvPr/>
        </p:nvPicPr>
        <p:blipFill>
          <a:blip r:embed="rId4"/>
          <a:stretch>
            <a:fillRect/>
          </a:stretch>
        </p:blipFill>
        <p:spPr>
          <a:xfrm>
            <a:off x="258289" y="217432"/>
            <a:ext cx="1943842" cy="597577"/>
          </a:xfrm>
          <a:prstGeom prst="rect">
            <a:avLst/>
          </a:prstGeom>
        </p:spPr>
      </p:pic>
    </p:spTree>
    <p:extLst>
      <p:ext uri="{BB962C8B-B14F-4D97-AF65-F5344CB8AC3E}">
        <p14:creationId xmlns:p14="http://schemas.microsoft.com/office/powerpoint/2010/main" val="1201128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1" y="310948"/>
            <a:ext cx="11830759"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8" y="6052547"/>
            <a:ext cx="4665614" cy="718078"/>
          </a:xfrm>
        </p:spPr>
        <p:txBody>
          <a:bodyPr>
            <a:noAutofit/>
          </a:bodyPr>
          <a:lstStyle>
            <a:lvl1pPr>
              <a:spcBef>
                <a:spcPts val="0"/>
              </a:spcBef>
              <a:defRPr kumimoji="0" lang="en-US" sz="10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2"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8" name="Text Placeholder 9">
            <a:extLst>
              <a:ext uri="{FF2B5EF4-FFF2-40B4-BE49-F238E27FC236}">
                <a16:creationId xmlns:a16="http://schemas.microsoft.com/office/drawing/2014/main" id="{C7931FB0-B168-4016-A564-9904BBC2FA55}"/>
              </a:ext>
            </a:extLst>
          </p:cNvPr>
          <p:cNvSpPr>
            <a:spLocks noGrp="1"/>
          </p:cNvSpPr>
          <p:nvPr>
            <p:ph type="body" sz="quarter" idx="18" hasCustomPrompt="1"/>
          </p:nvPr>
        </p:nvSpPr>
        <p:spPr>
          <a:xfrm>
            <a:off x="6269911" y="977317"/>
            <a:ext cx="5760000"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6" name="Text Placeholder 16">
            <a:extLst>
              <a:ext uri="{FF2B5EF4-FFF2-40B4-BE49-F238E27FC236}">
                <a16:creationId xmlns:a16="http://schemas.microsoft.com/office/drawing/2014/main" id="{CEC88B4A-4B95-4584-BB61-1D8A38922DD7}"/>
              </a:ext>
            </a:extLst>
          </p:cNvPr>
          <p:cNvSpPr>
            <a:spLocks noGrp="1"/>
          </p:cNvSpPr>
          <p:nvPr>
            <p:ph type="body" sz="quarter" idx="21" hasCustomPrompt="1"/>
          </p:nvPr>
        </p:nvSpPr>
        <p:spPr>
          <a:xfrm>
            <a:off x="6269912" y="6052547"/>
            <a:ext cx="4665614" cy="718078"/>
          </a:xfrm>
        </p:spPr>
        <p:txBody>
          <a:bodyPr>
            <a:noAutofit/>
          </a:bodyPr>
          <a:lstStyle>
            <a:lvl1pPr>
              <a:spcBef>
                <a:spcPts val="0"/>
              </a:spcBef>
              <a:defRPr kumimoji="0" lang="en-US" sz="10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Tree>
    <p:extLst>
      <p:ext uri="{BB962C8B-B14F-4D97-AF65-F5344CB8AC3E}">
        <p14:creationId xmlns:p14="http://schemas.microsoft.com/office/powerpoint/2010/main" val="2801589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hart">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0" y="310948"/>
            <a:ext cx="11781993" cy="578994"/>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7" y="6052547"/>
            <a:ext cx="10212565" cy="718078"/>
          </a:xfrm>
        </p:spPr>
        <p:txBody>
          <a:bodyPr>
            <a:noAutofit/>
          </a:bodyPr>
          <a:lstStyle>
            <a:lvl1pPr>
              <a:spcBef>
                <a:spcPts val="0"/>
              </a:spcBef>
              <a:defRPr kumimoji="0" lang="en-US" sz="10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1" y="977317"/>
            <a:ext cx="11781993" cy="716477"/>
          </a:xfrm>
        </p:spPr>
        <p:txBody>
          <a:bodyPr>
            <a:noAutofit/>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Tree>
    <p:extLst>
      <p:ext uri="{BB962C8B-B14F-4D97-AF65-F5344CB8AC3E}">
        <p14:creationId xmlns:p14="http://schemas.microsoft.com/office/powerpoint/2010/main" val="28990798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5" name="Text Placeholder 4">
            <a:extLst>
              <a:ext uri="{FF2B5EF4-FFF2-40B4-BE49-F238E27FC236}">
                <a16:creationId xmlns:a16="http://schemas.microsoft.com/office/drawing/2014/main" id="{EB9689B2-E807-AA42-93BA-B738CD043E24}"/>
              </a:ext>
            </a:extLst>
          </p:cNvPr>
          <p:cNvSpPr>
            <a:spLocks noGrp="1"/>
          </p:cNvSpPr>
          <p:nvPr>
            <p:ph type="body" sz="quarter" idx="13" hasCustomPrompt="1"/>
          </p:nvPr>
        </p:nvSpPr>
        <p:spPr>
          <a:xfrm>
            <a:off x="1086644" y="2658140"/>
            <a:ext cx="10018712" cy="522450"/>
          </a:xfrm>
        </p:spPr>
        <p:txBody>
          <a:bodyPr/>
          <a:lstStyle>
            <a:lvl1pPr algn="ctr">
              <a:defRPr sz="3600" i="1" baseline="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vl2pPr>
              <a:buNone/>
              <a:defRPr>
                <a:solidFill>
                  <a:schemeClr val="bg1"/>
                </a:solidFill>
              </a:defRPr>
            </a:lvl2pPr>
          </a:lstStyle>
          <a:p>
            <a:pPr lvl="0"/>
            <a:r>
              <a:rPr lang="en-US" dirty="0"/>
              <a:t>Transition slide</a:t>
            </a:r>
          </a:p>
        </p:txBody>
      </p:sp>
      <p:sp>
        <p:nvSpPr>
          <p:cNvPr id="9" name="Footer Placeholder 6">
            <a:extLst>
              <a:ext uri="{FF2B5EF4-FFF2-40B4-BE49-F238E27FC236}">
                <a16:creationId xmlns:a16="http://schemas.microsoft.com/office/drawing/2014/main" id="{52D29764-081A-A34A-9C72-66068FB1368D}"/>
              </a:ext>
            </a:extLst>
          </p:cNvPr>
          <p:cNvSpPr>
            <a:spLocks noGrp="1"/>
          </p:cNvSpPr>
          <p:nvPr>
            <p:ph type="ftr" sz="quarter" idx="3"/>
          </p:nvPr>
        </p:nvSpPr>
        <p:spPr>
          <a:xfrm>
            <a:off x="919721" y="6428845"/>
            <a:ext cx="4114800" cy="365125"/>
          </a:xfrm>
          <a:prstGeom prst="rect">
            <a:avLst/>
          </a:prstGeom>
        </p:spPr>
        <p:txBody>
          <a:bodyPr vert="horz" lIns="91440" tIns="45720" rIns="91440" bIns="45720" rtlCol="0" anchor="ctr"/>
          <a:lstStyle>
            <a:lvl1pPr algn="l">
              <a:defRPr sz="1200">
                <a:solidFill>
                  <a:schemeClr val="tx1"/>
                </a:solidFill>
                <a:latin typeface="Noto Sans Disp" panose="020B0502040504020204" pitchFamily="34" charset="0"/>
                <a:ea typeface="Noto Sans Disp" panose="020B0502040504020204" pitchFamily="34" charset="0"/>
                <a:cs typeface="Noto Sans Disp" panose="020B0502040504020204" pitchFamily="34" charset="0"/>
              </a:defRPr>
            </a:lvl1pPr>
          </a:lstStyle>
          <a:p>
            <a:endParaRPr lang="en-US"/>
          </a:p>
        </p:txBody>
      </p:sp>
    </p:spTree>
    <p:extLst>
      <p:ext uri="{BB962C8B-B14F-4D97-AF65-F5344CB8AC3E}">
        <p14:creationId xmlns:p14="http://schemas.microsoft.com/office/powerpoint/2010/main" val="887939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373062" y="323826"/>
            <a:ext cx="11445876" cy="693421"/>
          </a:xfrm>
        </p:spPr>
        <p:txBody>
          <a:bodyPr>
            <a:noAutofit/>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3" name="Content Placeholder 2">
            <a:extLst>
              <a:ext uri="{FF2B5EF4-FFF2-40B4-BE49-F238E27FC236}">
                <a16:creationId xmlns:a16="http://schemas.microsoft.com/office/drawing/2014/main" id="{268CF491-2A73-47A1-B7EB-401BA690DF14}"/>
              </a:ext>
            </a:extLst>
          </p:cNvPr>
          <p:cNvSpPr>
            <a:spLocks noGrp="1"/>
          </p:cNvSpPr>
          <p:nvPr>
            <p:ph sz="quarter" idx="15" hasCustomPrompt="1"/>
          </p:nvPr>
        </p:nvSpPr>
        <p:spPr>
          <a:xfrm>
            <a:off x="373063" y="1104623"/>
            <a:ext cx="11445875" cy="4548466"/>
          </a:xfrm>
        </p:spPr>
        <p:txBody>
          <a:bodyPr>
            <a:noAutofit/>
          </a:bodyPr>
          <a:lstStyle>
            <a:lvl1pPr marL="342900" indent="-342900">
              <a:buFont typeface="Arial" panose="020B0604020202020204" pitchFamily="34" charset="0"/>
              <a:buChar cha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vl5pPr>
          </a:lstStyle>
          <a:p>
            <a:pPr lvl="0"/>
            <a:r>
              <a:rPr lang="en-US" dirty="0"/>
              <a:t>Bullet point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79746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D6357-6758-4E47-AB4C-14E165BCB698}"/>
              </a:ext>
            </a:extLst>
          </p:cNvPr>
          <p:cNvSpPr/>
          <p:nvPr/>
        </p:nvSpPr>
        <p:spPr>
          <a:xfrm>
            <a:off x="0" y="745435"/>
            <a:ext cx="12192000" cy="52992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con&#10;&#10;Description automatically generated">
            <a:extLst>
              <a:ext uri="{FF2B5EF4-FFF2-40B4-BE49-F238E27FC236}">
                <a16:creationId xmlns:a16="http://schemas.microsoft.com/office/drawing/2014/main" id="{5E2330EA-86A1-2F4D-82AC-D056801E9F34}"/>
              </a:ext>
            </a:extLst>
          </p:cNvPr>
          <p:cNvPicPr>
            <a:picLocks noChangeAspect="1"/>
          </p:cNvPicPr>
          <p:nvPr/>
        </p:nvPicPr>
        <p:blipFill>
          <a:blip r:embed="rId2"/>
          <a:stretch>
            <a:fillRect/>
          </a:stretch>
        </p:blipFill>
        <p:spPr>
          <a:xfrm>
            <a:off x="11118850" y="5670550"/>
            <a:ext cx="1073150" cy="1187450"/>
          </a:xfrm>
          <a:prstGeom prst="rect">
            <a:avLst/>
          </a:prstGeom>
        </p:spPr>
      </p:pic>
      <p:sp>
        <p:nvSpPr>
          <p:cNvPr id="12" name="ZoneTexte 3">
            <a:extLst>
              <a:ext uri="{FF2B5EF4-FFF2-40B4-BE49-F238E27FC236}">
                <a16:creationId xmlns:a16="http://schemas.microsoft.com/office/drawing/2014/main" id="{2AC27F17-7E2A-4443-8593-E1AC8BF84728}"/>
              </a:ext>
            </a:extLst>
          </p:cNvPr>
          <p:cNvSpPr txBox="1"/>
          <p:nvPr/>
        </p:nvSpPr>
        <p:spPr>
          <a:xfrm>
            <a:off x="674167" y="2810684"/>
            <a:ext cx="5089535" cy="389787"/>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5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Find out more about our work at:</a:t>
            </a:r>
          </a:p>
        </p:txBody>
      </p:sp>
      <p:sp>
        <p:nvSpPr>
          <p:cNvPr id="13" name="ZoneTexte 4">
            <a:extLst>
              <a:ext uri="{FF2B5EF4-FFF2-40B4-BE49-F238E27FC236}">
                <a16:creationId xmlns:a16="http://schemas.microsoft.com/office/drawing/2014/main" id="{9CFED453-0AE7-4A47-B377-09D128712389}"/>
              </a:ext>
            </a:extLst>
          </p:cNvPr>
          <p:cNvSpPr txBox="1"/>
          <p:nvPr/>
        </p:nvSpPr>
        <p:spPr>
          <a:xfrm>
            <a:off x="1116804" y="3409085"/>
            <a:ext cx="4159408"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https://www.oecd.org/economic-outlook</a:t>
            </a:r>
          </a:p>
        </p:txBody>
      </p:sp>
      <p:sp>
        <p:nvSpPr>
          <p:cNvPr id="14" name="ZoneTexte 5">
            <a:extLst>
              <a:ext uri="{FF2B5EF4-FFF2-40B4-BE49-F238E27FC236}">
                <a16:creationId xmlns:a16="http://schemas.microsoft.com/office/drawing/2014/main" id="{C2C5F8CE-093D-AA4C-95C0-E51F42137B99}"/>
              </a:ext>
            </a:extLst>
          </p:cNvPr>
          <p:cNvSpPr txBox="1"/>
          <p:nvPr/>
        </p:nvSpPr>
        <p:spPr>
          <a:xfrm>
            <a:off x="1116804" y="3855485"/>
            <a:ext cx="3412409"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https://twitter.com/oecdeconomy</a:t>
            </a:r>
          </a:p>
        </p:txBody>
      </p:sp>
      <p:pic>
        <p:nvPicPr>
          <p:cNvPr id="15" name="Image 7">
            <a:extLst>
              <a:ext uri="{FF2B5EF4-FFF2-40B4-BE49-F238E27FC236}">
                <a16:creationId xmlns:a16="http://schemas.microsoft.com/office/drawing/2014/main" id="{C13DA2AE-C8B0-3A44-ABE7-0FBDADD9B0CE}"/>
              </a:ext>
            </a:extLst>
          </p:cNvPr>
          <p:cNvPicPr>
            <a:picLocks noChangeAspect="1"/>
          </p:cNvPicPr>
          <p:nvPr/>
        </p:nvPicPr>
        <p:blipFill>
          <a:blip r:embed="rId3"/>
          <a:stretch>
            <a:fillRect/>
          </a:stretch>
        </p:blipFill>
        <p:spPr>
          <a:xfrm>
            <a:off x="668466" y="3402320"/>
            <a:ext cx="304800" cy="304800"/>
          </a:xfrm>
          <a:prstGeom prst="rect">
            <a:avLst/>
          </a:prstGeom>
        </p:spPr>
      </p:pic>
      <p:pic>
        <p:nvPicPr>
          <p:cNvPr id="17" name="Image 8">
            <a:extLst>
              <a:ext uri="{FF2B5EF4-FFF2-40B4-BE49-F238E27FC236}">
                <a16:creationId xmlns:a16="http://schemas.microsoft.com/office/drawing/2014/main" id="{DEAC444E-9EDA-7B42-9A39-88913FEF653D}"/>
              </a:ext>
            </a:extLst>
          </p:cNvPr>
          <p:cNvPicPr>
            <a:picLocks noChangeAspect="1"/>
          </p:cNvPicPr>
          <p:nvPr/>
        </p:nvPicPr>
        <p:blipFill>
          <a:blip r:embed="rId4"/>
          <a:stretch>
            <a:fillRect/>
          </a:stretch>
        </p:blipFill>
        <p:spPr>
          <a:xfrm>
            <a:off x="668466" y="3841004"/>
            <a:ext cx="304800" cy="304800"/>
          </a:xfrm>
          <a:prstGeom prst="rect">
            <a:avLst/>
          </a:prstGeom>
        </p:spPr>
      </p:pic>
      <p:sp>
        <p:nvSpPr>
          <p:cNvPr id="18" name="ZoneTexte 9">
            <a:extLst>
              <a:ext uri="{FF2B5EF4-FFF2-40B4-BE49-F238E27FC236}">
                <a16:creationId xmlns:a16="http://schemas.microsoft.com/office/drawing/2014/main" id="{32A632D3-EF9C-C944-87E7-DD12F7254E62}"/>
              </a:ext>
            </a:extLst>
          </p:cNvPr>
          <p:cNvSpPr txBox="1"/>
          <p:nvPr/>
        </p:nvSpPr>
        <p:spPr>
          <a:xfrm>
            <a:off x="1116802" y="4300783"/>
            <a:ext cx="2398092"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eco.contact@oecd.org</a:t>
            </a:r>
          </a:p>
        </p:txBody>
      </p:sp>
      <p:pic>
        <p:nvPicPr>
          <p:cNvPr id="19" name="Image 10">
            <a:extLst>
              <a:ext uri="{FF2B5EF4-FFF2-40B4-BE49-F238E27FC236}">
                <a16:creationId xmlns:a16="http://schemas.microsoft.com/office/drawing/2014/main" id="{5B09E58E-5461-CB4B-AE06-0B1515A1E25F}"/>
              </a:ext>
            </a:extLst>
          </p:cNvPr>
          <p:cNvPicPr>
            <a:picLocks noChangeAspect="1"/>
          </p:cNvPicPr>
          <p:nvPr/>
        </p:nvPicPr>
        <p:blipFill>
          <a:blip r:embed="rId5"/>
          <a:stretch>
            <a:fillRect/>
          </a:stretch>
        </p:blipFill>
        <p:spPr>
          <a:xfrm>
            <a:off x="668466" y="4285504"/>
            <a:ext cx="304800" cy="304800"/>
          </a:xfrm>
          <a:prstGeom prst="rect">
            <a:avLst/>
          </a:prstGeom>
        </p:spPr>
      </p:pic>
      <p:sp>
        <p:nvSpPr>
          <p:cNvPr id="20" name="ZoneTexte 11">
            <a:extLst>
              <a:ext uri="{FF2B5EF4-FFF2-40B4-BE49-F238E27FC236}">
                <a16:creationId xmlns:a16="http://schemas.microsoft.com/office/drawing/2014/main" id="{7ABB7863-587C-4A4C-81A3-E8F70DA52BC3}"/>
              </a:ext>
            </a:extLst>
          </p:cNvPr>
          <p:cNvSpPr txBox="1"/>
          <p:nvPr/>
        </p:nvSpPr>
        <p:spPr>
          <a:xfrm>
            <a:off x="1116804" y="4749516"/>
            <a:ext cx="2890215" cy="28732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https://oecdecoscope.blog</a:t>
            </a:r>
            <a:r>
              <a:rPr kumimoji="0" lang="en-GB" sz="1867" b="0" i="0" u="none" strike="noStrike" kern="1200" cap="none" spc="0" normalizeH="0" baseline="0" noProof="0" dirty="0">
                <a:ln>
                  <a:noFill/>
                </a:ln>
                <a:solidFill>
                  <a:srgbClr val="FFFFFF"/>
                </a:solidFill>
                <a:effectLst/>
                <a:uLnTx/>
                <a:uFillTx/>
                <a:latin typeface="Georgia"/>
                <a:ea typeface="+mn-ea"/>
                <a:cs typeface="+mn-cs"/>
              </a:rPr>
              <a:t>/</a:t>
            </a:r>
            <a:endParaRPr kumimoji="0" lang="fr-FR" sz="1867"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21" name="Image 12">
            <a:extLst>
              <a:ext uri="{FF2B5EF4-FFF2-40B4-BE49-F238E27FC236}">
                <a16:creationId xmlns:a16="http://schemas.microsoft.com/office/drawing/2014/main" id="{1351FCE9-2D3C-784D-A3A1-F953F0E1A3A2}"/>
              </a:ext>
            </a:extLst>
          </p:cNvPr>
          <p:cNvPicPr>
            <a:picLocks noChangeAspect="1"/>
          </p:cNvPicPr>
          <p:nvPr/>
        </p:nvPicPr>
        <p:blipFill>
          <a:blip r:embed="rId6"/>
          <a:stretch>
            <a:fillRect/>
          </a:stretch>
        </p:blipFill>
        <p:spPr>
          <a:xfrm>
            <a:off x="668466" y="4734238"/>
            <a:ext cx="304800" cy="304800"/>
          </a:xfrm>
          <a:prstGeom prst="rect">
            <a:avLst/>
          </a:prstGeom>
        </p:spPr>
      </p:pic>
    </p:spTree>
    <p:extLst>
      <p:ext uri="{BB962C8B-B14F-4D97-AF65-F5344CB8AC3E}">
        <p14:creationId xmlns:p14="http://schemas.microsoft.com/office/powerpoint/2010/main" val="5220291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One chart">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2C9A931-D2A2-0442-8A8B-3C9FBE512F3D}"/>
              </a:ext>
            </a:extLst>
          </p:cNvPr>
          <p:cNvSpPr/>
          <p:nvPr userDrawn="1"/>
        </p:nvSpPr>
        <p:spPr>
          <a:xfrm>
            <a:off x="0" y="5963822"/>
            <a:ext cx="12192000" cy="894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Slide Number Placeholder 35">
            <a:extLst>
              <a:ext uri="{FF2B5EF4-FFF2-40B4-BE49-F238E27FC236}">
                <a16:creationId xmlns:a16="http://schemas.microsoft.com/office/drawing/2014/main" id="{4235ED64-AC31-1248-BEF8-712AE0DBAD62}"/>
              </a:ext>
            </a:extLst>
          </p:cNvPr>
          <p:cNvSpPr>
            <a:spLocks noGrp="1"/>
          </p:cNvSpPr>
          <p:nvPr>
            <p:ph type="sldNum" sz="quarter" idx="10"/>
          </p:nvPr>
        </p:nvSpPr>
        <p:spPr>
          <a:xfrm>
            <a:off x="126062" y="6181420"/>
            <a:ext cx="372717" cy="365125"/>
          </a:xfrm>
        </p:spPr>
        <p:txBody>
          <a:bodyPr/>
          <a:lstStyle>
            <a:lvl1pPr>
              <a:defRPr b="1"/>
            </a:lvl1pPr>
          </a:lstStyle>
          <a:p>
            <a:fld id="{319BBCC6-3723-4F5C-ABBD-CB0858F14F96}"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9FC0A124-AF38-9148-9D80-0161447D78D4}"/>
              </a:ext>
            </a:extLst>
          </p:cNvPr>
          <p:cNvPicPr>
            <a:picLocks noChangeAspect="1"/>
          </p:cNvPicPr>
          <p:nvPr/>
        </p:nvPicPr>
        <p:blipFill>
          <a:blip r:embed="rId2"/>
          <a:stretch>
            <a:fillRect/>
          </a:stretch>
        </p:blipFill>
        <p:spPr>
          <a:xfrm>
            <a:off x="180622" y="6543115"/>
            <a:ext cx="919721" cy="227510"/>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167AF48-F01F-D74B-8C0A-3D42319CE386}"/>
              </a:ext>
            </a:extLst>
          </p:cNvPr>
          <p:cNvPicPr>
            <a:picLocks noChangeAspect="1"/>
          </p:cNvPicPr>
          <p:nvPr/>
        </p:nvPicPr>
        <p:blipFill>
          <a:blip r:embed="rId3"/>
          <a:stretch>
            <a:fillRect/>
          </a:stretch>
        </p:blipFill>
        <p:spPr>
          <a:xfrm>
            <a:off x="11383893" y="5963822"/>
            <a:ext cx="808107" cy="894178"/>
          </a:xfrm>
          <a:prstGeom prst="rect">
            <a:avLst/>
          </a:prstGeom>
        </p:spPr>
      </p:pic>
      <p:sp>
        <p:nvSpPr>
          <p:cNvPr id="14" name="Text Placeholder 13">
            <a:extLst>
              <a:ext uri="{FF2B5EF4-FFF2-40B4-BE49-F238E27FC236}">
                <a16:creationId xmlns:a16="http://schemas.microsoft.com/office/drawing/2014/main" id="{B4CD464F-A6E9-4E26-AC7C-BEA94E51E01A}"/>
              </a:ext>
            </a:extLst>
          </p:cNvPr>
          <p:cNvSpPr>
            <a:spLocks noGrp="1"/>
          </p:cNvSpPr>
          <p:nvPr>
            <p:ph type="body" sz="quarter" idx="13" hasCustomPrompt="1"/>
          </p:nvPr>
        </p:nvSpPr>
        <p:spPr>
          <a:xfrm>
            <a:off x="199150" y="310948"/>
            <a:ext cx="11781993" cy="578994"/>
          </a:xfrm>
        </p:spPr>
        <p:txBody>
          <a:bodyPr/>
          <a:lstStyle>
            <a:lvl1pPr marL="0" algn="ctr" defTabSz="914400" rtl="0" eaLnBrk="1" latinLnBrk="0" hangingPunct="1">
              <a:lnSpc>
                <a:spcPct val="90000"/>
              </a:lnSpc>
              <a:spcBef>
                <a:spcPct val="0"/>
              </a:spcBef>
              <a:buNone/>
              <a:defRPr lang="en-US" sz="3200" b="1" kern="1200" dirty="0" smtClean="0">
                <a:solidFill>
                  <a:srgbClr val="04619A"/>
                </a:solidFill>
                <a:latin typeface="Calibri" panose="020F0502020204030204" pitchFamily="34" charset="0"/>
                <a:ea typeface="+mj-ea"/>
                <a:cs typeface="Calibri" panose="020F0502020204030204" pitchFamily="34" charset="0"/>
              </a:defRPr>
            </a:lvl1pPr>
          </a:lstStyle>
          <a:p>
            <a:pPr lvl="0"/>
            <a:r>
              <a:rPr lang="en-US" dirty="0"/>
              <a:t>Title</a:t>
            </a:r>
          </a:p>
        </p:txBody>
      </p:sp>
      <p:sp>
        <p:nvSpPr>
          <p:cNvPr id="17" name="Text Placeholder 16">
            <a:extLst>
              <a:ext uri="{FF2B5EF4-FFF2-40B4-BE49-F238E27FC236}">
                <a16:creationId xmlns:a16="http://schemas.microsoft.com/office/drawing/2014/main" id="{7083FF95-6F04-4B08-9177-A02F2390F590}"/>
              </a:ext>
            </a:extLst>
          </p:cNvPr>
          <p:cNvSpPr>
            <a:spLocks noGrp="1"/>
          </p:cNvSpPr>
          <p:nvPr>
            <p:ph type="body" sz="quarter" idx="14" hasCustomPrompt="1"/>
          </p:nvPr>
        </p:nvSpPr>
        <p:spPr>
          <a:xfrm>
            <a:off x="1275008" y="6052547"/>
            <a:ext cx="4665614" cy="718078"/>
          </a:xfrm>
        </p:spPr>
        <p:txBody>
          <a:bodyPr>
            <a:noAutofit/>
          </a:bodyPr>
          <a:lstStyle>
            <a:lvl1pPr>
              <a:spcBef>
                <a:spcPts val="0"/>
              </a:spcBef>
              <a:defRPr kumimoji="0" lang="en-US" sz="10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
        <p:nvSpPr>
          <p:cNvPr id="10" name="Text Placeholder 9">
            <a:extLst>
              <a:ext uri="{FF2B5EF4-FFF2-40B4-BE49-F238E27FC236}">
                <a16:creationId xmlns:a16="http://schemas.microsoft.com/office/drawing/2014/main" id="{3BEB39FA-A3F2-46E6-8654-AEE3C35B7EFE}"/>
              </a:ext>
            </a:extLst>
          </p:cNvPr>
          <p:cNvSpPr>
            <a:spLocks noGrp="1"/>
          </p:cNvSpPr>
          <p:nvPr>
            <p:ph type="body" sz="quarter" idx="17" hasCustomPrompt="1"/>
          </p:nvPr>
        </p:nvSpPr>
        <p:spPr>
          <a:xfrm>
            <a:off x="199151" y="977317"/>
            <a:ext cx="11781993" cy="716477"/>
          </a:xfrm>
        </p:spPr>
        <p:txBody>
          <a:bodyPr/>
          <a:lstStyle>
            <a:lvl1pPr algn="ctr">
              <a:defRPr lang="en-US" sz="2000" b="1" kern="1200" dirty="0" smtClean="0">
                <a:solidFill>
                  <a:schemeClr val="tx1"/>
                </a:solidFill>
                <a:latin typeface="Arial" panose="020B0604020202020204" pitchFamily="34" charset="0"/>
                <a:ea typeface="Lato" panose="020F0502020204030203" pitchFamily="34" charset="0"/>
                <a:cs typeface="Arial" panose="020B0604020202020204" pitchFamily="34" charset="0"/>
              </a:defRPr>
            </a:lvl1pPr>
            <a:lvl2pPr marL="0" indent="0" algn="ctr">
              <a:buFontTx/>
              <a:buNone/>
              <a:defRPr sz="1400" i="1">
                <a:latin typeface="Arial" panose="020B0604020202020204" pitchFamily="34" charset="0"/>
                <a:cs typeface="Arial" panose="020B0604020202020204" pitchFamily="34" charset="0"/>
              </a:defRPr>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a:ea typeface="+mn-ea"/>
                <a:cs typeface="+mn-cs"/>
              </a:rPr>
              <a:t>Chart Title</a:t>
            </a:r>
          </a:p>
          <a:p>
            <a:pPr lvl="1"/>
            <a:r>
              <a:rPr lang="en-US" dirty="0"/>
              <a:t>Second level</a:t>
            </a:r>
          </a:p>
        </p:txBody>
      </p:sp>
      <p:sp>
        <p:nvSpPr>
          <p:cNvPr id="16" name="Text Placeholder 16">
            <a:extLst>
              <a:ext uri="{FF2B5EF4-FFF2-40B4-BE49-F238E27FC236}">
                <a16:creationId xmlns:a16="http://schemas.microsoft.com/office/drawing/2014/main" id="{CEC88B4A-4B95-4584-BB61-1D8A38922DD7}"/>
              </a:ext>
            </a:extLst>
          </p:cNvPr>
          <p:cNvSpPr>
            <a:spLocks noGrp="1"/>
          </p:cNvSpPr>
          <p:nvPr>
            <p:ph type="body" sz="quarter" idx="21" hasCustomPrompt="1"/>
          </p:nvPr>
        </p:nvSpPr>
        <p:spPr>
          <a:xfrm>
            <a:off x="6269912" y="6052547"/>
            <a:ext cx="4665614" cy="718078"/>
          </a:xfrm>
        </p:spPr>
        <p:txBody>
          <a:bodyPr>
            <a:noAutofit/>
          </a:bodyPr>
          <a:lstStyle>
            <a:lvl1pPr>
              <a:spcBef>
                <a:spcPts val="0"/>
              </a:spcBef>
              <a:defRPr kumimoji="0" lang="en-US" sz="1000" b="0" i="0" u="none" strike="noStrike" kern="1200" cap="none" spc="0" normalizeH="0" baseline="0" dirty="0" smtClean="0">
                <a:ln>
                  <a:noFill/>
                </a:ln>
                <a:solidFill>
                  <a:srgbClr val="FFFFFF"/>
                </a:solidFill>
                <a:effectLst/>
                <a:uLnTx/>
                <a:uFillTx/>
                <a:latin typeface="Arial" panose="020B0604020202020204" pitchFamily="34" charset="0"/>
                <a:ea typeface="+mn-ea"/>
                <a:cs typeface="Arial" panose="020B0604020202020204" pitchFamily="34" charset="0"/>
              </a:defRPr>
            </a:lvl1pPr>
          </a:lstStyle>
          <a:p>
            <a:pPr lvl="0"/>
            <a:r>
              <a:rPr lang="en-US" dirty="0"/>
              <a:t>Source:</a:t>
            </a:r>
          </a:p>
          <a:p>
            <a:pPr lvl="0"/>
            <a:r>
              <a:rPr lang="en-US" dirty="0"/>
              <a:t>Notes:</a:t>
            </a:r>
          </a:p>
        </p:txBody>
      </p:sp>
    </p:spTree>
    <p:extLst>
      <p:ext uri="{BB962C8B-B14F-4D97-AF65-F5344CB8AC3E}">
        <p14:creationId xmlns:p14="http://schemas.microsoft.com/office/powerpoint/2010/main" val="3598828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195D6-6B6E-9A4C-908F-4EFF0E30DF79}"/>
              </a:ext>
            </a:extLst>
          </p:cNvPr>
          <p:cNvSpPr/>
          <p:nvPr/>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0E239D1-5297-D644-8F65-81905D4C4214}"/>
              </a:ext>
            </a:extLst>
          </p:cNvPr>
          <p:cNvSpPr/>
          <p:nvPr/>
        </p:nvSpPr>
        <p:spPr>
          <a:xfrm>
            <a:off x="2552698" y="1777345"/>
            <a:ext cx="7086602" cy="31278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7ADF2996-23AC-A842-9581-2D26F4AA8628}"/>
              </a:ext>
            </a:extLst>
          </p:cNvPr>
          <p:cNvSpPr>
            <a:spLocks noGrp="1"/>
          </p:cNvSpPr>
          <p:nvPr>
            <p:ph type="subTitle" idx="1"/>
          </p:nvPr>
        </p:nvSpPr>
        <p:spPr>
          <a:xfrm>
            <a:off x="2552700" y="3653921"/>
            <a:ext cx="7086601" cy="1210963"/>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 name="Picture 11" descr="A picture containing icon&#10;&#10;Description automatically generated">
            <a:extLst>
              <a:ext uri="{FF2B5EF4-FFF2-40B4-BE49-F238E27FC236}">
                <a16:creationId xmlns:a16="http://schemas.microsoft.com/office/drawing/2014/main" id="{8B8F228B-592A-C642-983F-58A5AD894B04}"/>
              </a:ext>
            </a:extLst>
          </p:cNvPr>
          <p:cNvPicPr>
            <a:picLocks noChangeAspect="1"/>
          </p:cNvPicPr>
          <p:nvPr/>
        </p:nvPicPr>
        <p:blipFill>
          <a:blip r:embed="rId2"/>
          <a:stretch>
            <a:fillRect/>
          </a:stretch>
        </p:blipFill>
        <p:spPr>
          <a:xfrm>
            <a:off x="8720207" y="4344568"/>
            <a:ext cx="1073150" cy="1187450"/>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D4653643-C00A-C14E-94CD-01698F480194}"/>
              </a:ext>
            </a:extLst>
          </p:cNvPr>
          <p:cNvPicPr>
            <a:picLocks noChangeAspect="1"/>
          </p:cNvPicPr>
          <p:nvPr/>
        </p:nvPicPr>
        <p:blipFill>
          <a:blip r:embed="rId3"/>
          <a:stretch>
            <a:fillRect/>
          </a:stretch>
        </p:blipFill>
        <p:spPr>
          <a:xfrm>
            <a:off x="258289" y="217432"/>
            <a:ext cx="1943842" cy="597577"/>
          </a:xfrm>
          <a:prstGeom prst="rect">
            <a:avLst/>
          </a:prstGeom>
        </p:spPr>
      </p:pic>
      <p:sp>
        <p:nvSpPr>
          <p:cNvPr id="20" name="Title 19">
            <a:extLst>
              <a:ext uri="{FF2B5EF4-FFF2-40B4-BE49-F238E27FC236}">
                <a16:creationId xmlns:a16="http://schemas.microsoft.com/office/drawing/2014/main" id="{BC12C03A-ACAC-9442-80FC-CD095504BDA8}"/>
              </a:ext>
            </a:extLst>
          </p:cNvPr>
          <p:cNvSpPr>
            <a:spLocks noGrp="1"/>
          </p:cNvSpPr>
          <p:nvPr>
            <p:ph type="title"/>
          </p:nvPr>
        </p:nvSpPr>
        <p:spPr>
          <a:xfrm>
            <a:off x="2552700" y="1777345"/>
            <a:ext cx="7086601" cy="1810465"/>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68766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824000" y="2480400"/>
            <a:ext cx="84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a:t>Click to edit Presentation title</a:t>
            </a:r>
          </a:p>
        </p:txBody>
      </p:sp>
      <p:sp>
        <p:nvSpPr>
          <p:cNvPr id="9" name="Subtitle 8"/>
          <p:cNvSpPr>
            <a:spLocks noGrp="1"/>
          </p:cNvSpPr>
          <p:nvPr>
            <p:ph type="subTitle" idx="1" hasCustomPrompt="1"/>
          </p:nvPr>
        </p:nvSpPr>
        <p:spPr>
          <a:xfrm>
            <a:off x="1824000" y="3805200"/>
            <a:ext cx="84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a:t>Click to </a:t>
            </a:r>
            <a:r>
              <a:rPr kumimoji="0" lang="fr-FR" dirty="0" err="1"/>
              <a:t>edit</a:t>
            </a:r>
            <a:r>
              <a:rPr kumimoji="0" lang="fr-FR" dirty="0"/>
              <a:t> </a:t>
            </a:r>
            <a:r>
              <a:rPr kumimoji="0" lang="fr-FR" dirty="0" err="1"/>
              <a:t>Subtitle</a:t>
            </a:r>
            <a:endParaRPr kumimoji="0" lang="en-US" dirty="0"/>
          </a:p>
        </p:txBody>
      </p:sp>
      <p:sp>
        <p:nvSpPr>
          <p:cNvPr id="12"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42C6C3B8-7600-4629-B271-693523AB76C2}" type="datetime1">
              <a:rPr lang="en-GB" smtClean="0"/>
              <a:t>22/09/2023</a:t>
            </a:fld>
            <a:endParaRPr lang="en-GB"/>
          </a:p>
        </p:txBody>
      </p:sp>
      <p:sp>
        <p:nvSpPr>
          <p:cNvPr id="13"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p>
        </p:txBody>
      </p:sp>
      <p:pic>
        <p:nvPicPr>
          <p:cNvPr id="11" name="Image 14" descr="angle_16-9_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1" y="-1"/>
            <a:ext cx="2639616" cy="4252715"/>
          </a:xfrm>
          <a:prstGeom prst="rect">
            <a:avLst/>
          </a:prstGeom>
        </p:spPr>
      </p:pic>
      <p:pic>
        <p:nvPicPr>
          <p:cNvPr id="14" name="Image 16"/>
          <p:cNvPicPr>
            <a:picLocks noChangeAspect="1"/>
          </p:cNvPicPr>
          <p:nvPr userDrawn="1"/>
        </p:nvPicPr>
        <p:blipFill>
          <a:blip r:embed="rId3" cstate="print"/>
          <a:stretch>
            <a:fillRect/>
          </a:stretch>
        </p:blipFill>
        <p:spPr>
          <a:xfrm>
            <a:off x="388799" y="330400"/>
            <a:ext cx="693051" cy="1441547"/>
          </a:xfrm>
          <a:prstGeom prst="rect">
            <a:avLst/>
          </a:prstGeom>
        </p:spPr>
      </p:pic>
      <p:pic>
        <p:nvPicPr>
          <p:cNvPr id="15" name="Image 15" descr="angle_16-9_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89773" y="2348880"/>
            <a:ext cx="2798764" cy="4509120"/>
          </a:xfrm>
          <a:prstGeom prst="rect">
            <a:avLst/>
          </a:prstGeom>
        </p:spPr>
      </p:pic>
      <p:pic>
        <p:nvPicPr>
          <p:cNvPr id="16" name="Image 17" descr="OECD_TEXT_20cm_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21796" y="6064387"/>
            <a:ext cx="1902130" cy="631883"/>
          </a:xfrm>
          <a:prstGeom prst="rect">
            <a:avLst/>
          </a:prstGeom>
        </p:spPr>
      </p:pic>
    </p:spTree>
    <p:extLst>
      <p:ext uri="{BB962C8B-B14F-4D97-AF65-F5344CB8AC3E}">
        <p14:creationId xmlns:p14="http://schemas.microsoft.com/office/powerpoint/2010/main" val="2476380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8"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6835F47B-ECE0-4490-BBDE-6131B992A43C}" type="datetime1">
              <a:rPr lang="en-GB" smtClean="0"/>
              <a:t>22/09/2023</a:t>
            </a:fld>
            <a:endParaRPr lang="en-GB"/>
          </a:p>
        </p:txBody>
      </p:sp>
      <p:sp>
        <p:nvSpPr>
          <p:cNvPr id="9"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A047E543-827A-4CB2-85BD-08F43BA6D453}" type="slidenum">
              <a:rPr lang="en-GB" smtClean="0"/>
              <a:t>‹#›</a:t>
            </a:fld>
            <a:endParaRPr lang="en-GB"/>
          </a:p>
        </p:txBody>
      </p:sp>
      <p:sp>
        <p:nvSpPr>
          <p:cNvPr id="11" name="Title Placeholder 1"/>
          <p:cNvSpPr>
            <a:spLocks noGrp="1"/>
          </p:cNvSpPr>
          <p:nvPr>
            <p:ph type="title" hasCustomPrompt="1"/>
          </p:nvPr>
        </p:nvSpPr>
        <p:spPr>
          <a:xfrm>
            <a:off x="1440000" y="237600"/>
            <a:ext cx="9888000" cy="1022400"/>
          </a:xfrm>
          <a:prstGeom prst="rect">
            <a:avLst/>
          </a:prstGeom>
        </p:spPr>
        <p:txBody>
          <a:bodyPr vert="horz" lIns="91440" tIns="45720" rIns="91440" bIns="45720" rtlCol="0" anchor="ctr">
            <a:noAutofit/>
          </a:bodyPr>
          <a:lstStyle>
            <a:lvl1pPr>
              <a:defRPr>
                <a:solidFill>
                  <a:schemeClr val="tx1">
                    <a:lumMod val="50000"/>
                  </a:schemeClr>
                </a:solidFill>
              </a:defRPr>
            </a:lvl1pPr>
          </a:lstStyle>
          <a:p>
            <a:r>
              <a:rPr lang="en-US" dirty="0"/>
              <a:t>Click to edit Slide title</a:t>
            </a:r>
            <a:br>
              <a:rPr lang="en-US" dirty="0"/>
            </a:br>
            <a:r>
              <a:rPr lang="en-US" dirty="0"/>
              <a:t>Slide title can be extended to two lines</a:t>
            </a:r>
          </a:p>
        </p:txBody>
      </p:sp>
    </p:spTree>
    <p:extLst>
      <p:ext uri="{BB962C8B-B14F-4D97-AF65-F5344CB8AC3E}">
        <p14:creationId xmlns:p14="http://schemas.microsoft.com/office/powerpoint/2010/main" val="2822363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10924801" y="5328000"/>
            <a:ext cx="1267209" cy="1530000"/>
          </a:xfrm>
          <a:prstGeom prst="rect">
            <a:avLst/>
          </a:prstGeom>
        </p:spPr>
      </p:pic>
      <p:pic>
        <p:nvPicPr>
          <p:cNvPr id="8" name="Image 7"/>
          <p:cNvPicPr>
            <a:picLocks noChangeAspect="1"/>
          </p:cNvPicPr>
          <p:nvPr/>
        </p:nvPicPr>
        <p:blipFill>
          <a:blip r:embed="rId3" cstate="print"/>
          <a:stretch>
            <a:fillRect/>
          </a:stretch>
        </p:blipFill>
        <p:spPr>
          <a:xfrm>
            <a:off x="772800" y="468000"/>
            <a:ext cx="923077" cy="1440000"/>
          </a:xfrm>
          <a:prstGeom prst="rect">
            <a:avLst/>
          </a:prstGeom>
        </p:spPr>
      </p:pic>
      <p:sp>
        <p:nvSpPr>
          <p:cNvPr id="9" name="Title 1"/>
          <p:cNvSpPr>
            <a:spLocks noGrp="1"/>
          </p:cNvSpPr>
          <p:nvPr>
            <p:ph type="title" hasCustomPrompt="1"/>
          </p:nvPr>
        </p:nvSpPr>
        <p:spPr>
          <a:xfrm>
            <a:off x="1680000" y="2928144"/>
            <a:ext cx="8832000" cy="1041311"/>
          </a:xfrm>
        </p:spPr>
        <p:txBody>
          <a:bodyPr anchor="ctr" anchorCtr="0">
            <a:spAutoFit/>
          </a:bodyPr>
          <a:lstStyle>
            <a:lvl1pPr algn="ctr">
              <a:lnSpc>
                <a:spcPts val="3700"/>
              </a:lnSpc>
              <a:defRPr sz="3700" b="0" i="0" cap="all" baseline="0">
                <a:solidFill>
                  <a:schemeClr val="bg1"/>
                </a:solidFill>
              </a:defRPr>
            </a:lvl1pPr>
          </a:lstStyle>
          <a:p>
            <a:r>
              <a:rPr lang="en-US" dirty="0"/>
              <a:t>Click to edit Section Header title</a:t>
            </a:r>
          </a:p>
        </p:txBody>
      </p:sp>
      <p:sp>
        <p:nvSpPr>
          <p:cNvPr id="10"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CE3B7815-C9D1-4AED-99D9-D781E1147C39}" type="datetime1">
              <a:rPr lang="en-GB" smtClean="0"/>
              <a:t>22/09/2023</a:t>
            </a:fld>
            <a:endParaRPr lang="en-GB"/>
          </a:p>
        </p:txBody>
      </p:sp>
      <p:sp>
        <p:nvSpPr>
          <p:cNvPr id="11"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p>
        </p:txBody>
      </p:sp>
      <p:sp>
        <p:nvSpPr>
          <p:cNvPr id="12"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A047E543-827A-4CB2-85BD-08F43BA6D453}" type="slidenum">
              <a:rPr lang="en-GB" smtClean="0"/>
              <a:t>‹#›</a:t>
            </a:fld>
            <a:endParaRPr lang="en-GB"/>
          </a:p>
        </p:txBody>
      </p:sp>
    </p:spTree>
    <p:extLst>
      <p:ext uri="{BB962C8B-B14F-4D97-AF65-F5344CB8AC3E}">
        <p14:creationId xmlns:p14="http://schemas.microsoft.com/office/powerpoint/2010/main" val="2938193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BC642-7B78-684E-9576-844179F89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8E325B1-AD86-F442-BB83-7D030C00D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a:t>
            </a:r>
          </a:p>
        </p:txBody>
      </p:sp>
      <p:sp>
        <p:nvSpPr>
          <p:cNvPr id="6" name="Slide Number Placeholder 5">
            <a:extLst>
              <a:ext uri="{FF2B5EF4-FFF2-40B4-BE49-F238E27FC236}">
                <a16:creationId xmlns:a16="http://schemas.microsoft.com/office/drawing/2014/main" id="{FFDC90BD-3924-3A43-847A-93E618CD31CD}"/>
              </a:ext>
            </a:extLst>
          </p:cNvPr>
          <p:cNvSpPr>
            <a:spLocks noGrp="1"/>
          </p:cNvSpPr>
          <p:nvPr>
            <p:ph type="sldNum" sz="quarter" idx="4"/>
          </p:nvPr>
        </p:nvSpPr>
        <p:spPr>
          <a:xfrm>
            <a:off x="5909642" y="6455740"/>
            <a:ext cx="372717" cy="365125"/>
          </a:xfrm>
          <a:prstGeom prst="rect">
            <a:avLst/>
          </a:prstGeom>
        </p:spPr>
        <p:txBody>
          <a:bodyPr vert="horz" lIns="91440" tIns="45720" rIns="91440" bIns="45720" rtlCol="0" anchor="ctr"/>
          <a:lstStyle>
            <a:lvl1pPr algn="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fld id="{319BBCC6-3723-4F5C-ABBD-CB0858F14F96}" type="slidenum">
              <a:rPr lang="en-US" smtClean="0"/>
              <a:t>‹#›</a:t>
            </a:fld>
            <a:endParaRPr lang="en-US"/>
          </a:p>
        </p:txBody>
      </p:sp>
      <p:sp>
        <p:nvSpPr>
          <p:cNvPr id="7" name="Footer Placeholder 6">
            <a:extLst>
              <a:ext uri="{FF2B5EF4-FFF2-40B4-BE49-F238E27FC236}">
                <a16:creationId xmlns:a16="http://schemas.microsoft.com/office/drawing/2014/main" id="{5A4715B7-704B-5F47-A206-E784C487452B}"/>
              </a:ext>
            </a:extLst>
          </p:cNvPr>
          <p:cNvSpPr>
            <a:spLocks noGrp="1"/>
          </p:cNvSpPr>
          <p:nvPr>
            <p:ph type="ftr" sz="quarter" idx="3"/>
          </p:nvPr>
        </p:nvSpPr>
        <p:spPr>
          <a:xfrm>
            <a:off x="273424" y="6455739"/>
            <a:ext cx="4114800" cy="365125"/>
          </a:xfrm>
          <a:prstGeom prst="rect">
            <a:avLst/>
          </a:prstGeom>
        </p:spPr>
        <p:txBody>
          <a:bodyPr vert="horz" lIns="91440" tIns="45720" rIns="91440" bIns="45720" rtlCol="0" anchor="ctr"/>
          <a:lstStyle>
            <a:lvl1pPr algn="ct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4255858036"/>
      </p:ext>
    </p:extLst>
  </p:cSld>
  <p:clrMap bg1="lt1" tx1="dk1" bg2="lt2" tx2="dk2" accent1="accent1" accent2="accent2" accent3="accent3" accent4="accent4" accent5="accent5" accent6="accent6" hlink="hlink" folHlink="folHlink"/>
  <p:sldLayoutIdLst>
    <p:sldLayoutId id="2147483670" r:id="rId1"/>
    <p:sldLayoutId id="2147483681" r:id="rId2"/>
    <p:sldLayoutId id="2147483666" r:id="rId3"/>
    <p:sldLayoutId id="2147483679" r:id="rId4"/>
    <p:sldLayoutId id="2147483664" r:id="rId5"/>
    <p:sldLayoutId id="2147483675" r:id="rId6"/>
    <p:sldLayoutId id="2147483673" r:id="rId7"/>
  </p:sldLayoutIdLst>
  <p:hf hdr="0" ftr="0" dt="0"/>
  <p:txStyles>
    <p:titleStyle>
      <a:lvl1pPr algn="l"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1"/>
          </a:solidFill>
          <a:latin typeface="Arial" panose="020B0604020202020204" pitchFamily="34" charset="0"/>
          <a:ea typeface="Lato" panose="020F0502020204030203"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Noto Sans Disp" panose="020B050204050402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Noto Sans Disp" panose="020B050204050402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BC642-7B78-684E-9576-844179F89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8E325B1-AD86-F442-BB83-7D030C00D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a:t>
            </a:r>
          </a:p>
        </p:txBody>
      </p:sp>
      <p:sp>
        <p:nvSpPr>
          <p:cNvPr id="6" name="Slide Number Placeholder 5">
            <a:extLst>
              <a:ext uri="{FF2B5EF4-FFF2-40B4-BE49-F238E27FC236}">
                <a16:creationId xmlns:a16="http://schemas.microsoft.com/office/drawing/2014/main" id="{FFDC90BD-3924-3A43-847A-93E618CD31CD}"/>
              </a:ext>
            </a:extLst>
          </p:cNvPr>
          <p:cNvSpPr>
            <a:spLocks noGrp="1"/>
          </p:cNvSpPr>
          <p:nvPr>
            <p:ph type="sldNum" sz="quarter" idx="4"/>
          </p:nvPr>
        </p:nvSpPr>
        <p:spPr>
          <a:xfrm>
            <a:off x="5909642" y="6455740"/>
            <a:ext cx="372717" cy="365125"/>
          </a:xfrm>
          <a:prstGeom prst="rect">
            <a:avLst/>
          </a:prstGeom>
        </p:spPr>
        <p:txBody>
          <a:bodyPr vert="horz" lIns="91440" tIns="45720" rIns="91440" bIns="45720" rtlCol="0" anchor="ctr"/>
          <a:lstStyle>
            <a:lvl1pPr algn="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fld id="{319BBCC6-3723-4F5C-ABBD-CB0858F14F96}" type="slidenum">
              <a:rPr lang="en-US" smtClean="0"/>
              <a:t>‹#›</a:t>
            </a:fld>
            <a:endParaRPr lang="en-US"/>
          </a:p>
        </p:txBody>
      </p:sp>
      <p:sp>
        <p:nvSpPr>
          <p:cNvPr id="7" name="Footer Placeholder 6">
            <a:extLst>
              <a:ext uri="{FF2B5EF4-FFF2-40B4-BE49-F238E27FC236}">
                <a16:creationId xmlns:a16="http://schemas.microsoft.com/office/drawing/2014/main" id="{5A4715B7-704B-5F47-A206-E784C487452B}"/>
              </a:ext>
            </a:extLst>
          </p:cNvPr>
          <p:cNvSpPr>
            <a:spLocks noGrp="1"/>
          </p:cNvSpPr>
          <p:nvPr>
            <p:ph type="ftr" sz="quarter" idx="3"/>
          </p:nvPr>
        </p:nvSpPr>
        <p:spPr>
          <a:xfrm>
            <a:off x="273424" y="6455739"/>
            <a:ext cx="4114800" cy="365125"/>
          </a:xfrm>
          <a:prstGeom prst="rect">
            <a:avLst/>
          </a:prstGeom>
        </p:spPr>
        <p:txBody>
          <a:bodyPr vert="horz" lIns="91440" tIns="45720" rIns="91440" bIns="45720" rtlCol="0" anchor="ctr"/>
          <a:lstStyle>
            <a:lvl1pPr algn="ct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428587165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Lst>
  <p:hf hdr="0" ftr="0" dt="0"/>
  <p:txStyles>
    <p:titleStyle>
      <a:lvl1pPr algn="l"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1"/>
          </a:solidFill>
          <a:latin typeface="Arial" panose="020B0604020202020204" pitchFamily="34" charset="0"/>
          <a:ea typeface="Lato" panose="020F0502020204030203"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Noto Sans Disp" panose="020B050204050402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Noto Sans Disp" panose="020B050204050402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BC642-7B78-684E-9576-844179F89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8E325B1-AD86-F442-BB83-7D030C00D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a:t>
            </a:r>
          </a:p>
        </p:txBody>
      </p:sp>
      <p:sp>
        <p:nvSpPr>
          <p:cNvPr id="6" name="Slide Number Placeholder 5">
            <a:extLst>
              <a:ext uri="{FF2B5EF4-FFF2-40B4-BE49-F238E27FC236}">
                <a16:creationId xmlns:a16="http://schemas.microsoft.com/office/drawing/2014/main" id="{FFDC90BD-3924-3A43-847A-93E618CD31CD}"/>
              </a:ext>
            </a:extLst>
          </p:cNvPr>
          <p:cNvSpPr>
            <a:spLocks noGrp="1"/>
          </p:cNvSpPr>
          <p:nvPr>
            <p:ph type="sldNum" sz="quarter" idx="4"/>
          </p:nvPr>
        </p:nvSpPr>
        <p:spPr>
          <a:xfrm>
            <a:off x="5909642" y="6455740"/>
            <a:ext cx="372717" cy="365125"/>
          </a:xfrm>
          <a:prstGeom prst="rect">
            <a:avLst/>
          </a:prstGeom>
        </p:spPr>
        <p:txBody>
          <a:bodyPr vert="horz" lIns="91440" tIns="45720" rIns="91440" bIns="45720" rtlCol="0" anchor="ctr"/>
          <a:lstStyle>
            <a:lvl1pPr algn="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fld id="{319BBCC6-3723-4F5C-ABBD-CB0858F14F96}" type="slidenum">
              <a:rPr lang="en-US" smtClean="0"/>
              <a:t>‹#›</a:t>
            </a:fld>
            <a:endParaRPr lang="en-US"/>
          </a:p>
        </p:txBody>
      </p:sp>
      <p:sp>
        <p:nvSpPr>
          <p:cNvPr id="7" name="Footer Placeholder 6">
            <a:extLst>
              <a:ext uri="{FF2B5EF4-FFF2-40B4-BE49-F238E27FC236}">
                <a16:creationId xmlns:a16="http://schemas.microsoft.com/office/drawing/2014/main" id="{5A4715B7-704B-5F47-A206-E784C487452B}"/>
              </a:ext>
            </a:extLst>
          </p:cNvPr>
          <p:cNvSpPr>
            <a:spLocks noGrp="1"/>
          </p:cNvSpPr>
          <p:nvPr>
            <p:ph type="ftr" sz="quarter" idx="3"/>
          </p:nvPr>
        </p:nvSpPr>
        <p:spPr>
          <a:xfrm>
            <a:off x="273424" y="6455739"/>
            <a:ext cx="4114800" cy="365125"/>
          </a:xfrm>
          <a:prstGeom prst="rect">
            <a:avLst/>
          </a:prstGeom>
        </p:spPr>
        <p:txBody>
          <a:bodyPr vert="horz" lIns="91440" tIns="45720" rIns="91440" bIns="45720" rtlCol="0" anchor="ctr"/>
          <a:lstStyle>
            <a:lvl1pPr algn="ctr">
              <a:defRPr sz="1200">
                <a:solidFill>
                  <a:schemeClr val="bg1"/>
                </a:solidFill>
                <a:latin typeface="Calibri" panose="020F0502020204030204" pitchFamily="34" charset="0"/>
                <a:ea typeface="Noto Sans Disp" panose="020B050204050402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252888205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Lst>
  <p:hf hdr="0" ftr="0" dt="0"/>
  <p:txStyles>
    <p:titleStyle>
      <a:lvl1pPr algn="l"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1"/>
          </a:solidFill>
          <a:latin typeface="Arial" panose="020B0604020202020204" pitchFamily="34" charset="0"/>
          <a:ea typeface="Lato" panose="020F0502020204030203"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Noto Sans Disp" panose="020B050204050402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Noto Sans Disp" panose="020B050204050402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Noto Sans Disp" panose="020B050204050402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4801" y="5328185"/>
            <a:ext cx="1267209" cy="1529631"/>
          </a:xfrm>
          <a:prstGeom prst="rect">
            <a:avLst/>
          </a:prstGeom>
        </p:spPr>
      </p:pic>
      <p:sp>
        <p:nvSpPr>
          <p:cNvPr id="21" name="Rectangle 20"/>
          <p:cNvSpPr/>
          <p:nvPr/>
        </p:nvSpPr>
        <p:spPr bwMode="auto">
          <a:xfrm>
            <a:off x="672000" y="1306800"/>
            <a:ext cx="10872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a:ln>
                <a:noFill/>
              </a:ln>
              <a:solidFill>
                <a:schemeClr val="tx1"/>
              </a:solidFill>
              <a:effectLst/>
              <a:latin typeface="Helvetica 65 Medium" pitchFamily="34" charset="0"/>
            </a:endParaRPr>
          </a:p>
        </p:txBody>
      </p:sp>
      <p:pic>
        <p:nvPicPr>
          <p:cNvPr id="24" name="Image 7"/>
          <p:cNvPicPr>
            <a:picLocks noChangeAspect="1"/>
          </p:cNvPicPr>
          <p:nvPr/>
        </p:nvPicPr>
        <p:blipFill>
          <a:blip r:embed="rId6" cstate="print"/>
          <a:stretch>
            <a:fillRect/>
          </a:stretch>
        </p:blipFill>
        <p:spPr>
          <a:xfrm>
            <a:off x="667201" y="288000"/>
            <a:ext cx="611537" cy="954000"/>
          </a:xfrm>
          <a:prstGeom prst="rect">
            <a:avLst/>
          </a:prstGeom>
        </p:spPr>
      </p:pic>
      <p:sp>
        <p:nvSpPr>
          <p:cNvPr id="13" name="Text Placeholder 12"/>
          <p:cNvSpPr>
            <a:spLocks noGrp="1"/>
          </p:cNvSpPr>
          <p:nvPr>
            <p:ph type="body" idx="1"/>
          </p:nvPr>
        </p:nvSpPr>
        <p:spPr>
          <a:xfrm>
            <a:off x="624000" y="1602000"/>
            <a:ext cx="10958400" cy="45252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5" name="Title Placeholder 1"/>
          <p:cNvSpPr>
            <a:spLocks noGrp="1"/>
          </p:cNvSpPr>
          <p:nvPr>
            <p:ph type="title"/>
          </p:nvPr>
        </p:nvSpPr>
        <p:spPr>
          <a:xfrm>
            <a:off x="1440000" y="237600"/>
            <a:ext cx="9888000" cy="1022400"/>
          </a:xfrm>
          <a:prstGeom prst="rect">
            <a:avLst/>
          </a:prstGeom>
        </p:spPr>
        <p:txBody>
          <a:bodyPr vert="horz" lIns="91440" tIns="45720" rIns="91440" bIns="45720" rtlCol="0" anchor="ctr">
            <a:noAutofit/>
          </a:bodyPr>
          <a:lstStyle/>
          <a:p>
            <a:r>
              <a:rPr lang="en-US" dirty="0"/>
              <a:t>Click to edit Slide title</a:t>
            </a:r>
            <a:br>
              <a:rPr lang="en-US" dirty="0"/>
            </a:br>
            <a:r>
              <a:rPr lang="en-US" dirty="0"/>
              <a:t>Slide title can be extended to two lines</a:t>
            </a:r>
          </a:p>
        </p:txBody>
      </p:sp>
      <p:sp>
        <p:nvSpPr>
          <p:cNvPr id="26"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A45A0001-981D-477F-9E90-A2915C6ADAFB}" type="datetime1">
              <a:rPr lang="en-GB" smtClean="0"/>
              <a:t>22/09/2023</a:t>
            </a:fld>
            <a:endParaRPr lang="en-GB"/>
          </a:p>
        </p:txBody>
      </p:sp>
      <p:sp>
        <p:nvSpPr>
          <p:cNvPr id="27"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41"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A047E543-827A-4CB2-85BD-08F43BA6D453}" type="slidenum">
              <a:rPr lang="en-GB" smtClean="0"/>
              <a:t>‹#›</a:t>
            </a:fld>
            <a:endParaRPr lang="en-GB"/>
          </a:p>
        </p:txBody>
      </p:sp>
    </p:spTree>
    <p:extLst>
      <p:ext uri="{BB962C8B-B14F-4D97-AF65-F5344CB8AC3E}">
        <p14:creationId xmlns:p14="http://schemas.microsoft.com/office/powerpoint/2010/main" val="256039442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hf hdr="0" ftr="0" dt="0"/>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oecd.org/economy/outlook/interim-economic-outlook-presentation-data-september-2023.xlsx"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twitter.com/OECDeconomy" TargetMode="External"/><Relationship Id="rId2" Type="http://schemas.openxmlformats.org/officeDocument/2006/relationships/image" Target="../media/image30.png"/><Relationship Id="rId1" Type="http://schemas.openxmlformats.org/officeDocument/2006/relationships/slideLayout" Target="../slideLayouts/slideLayout23.xml"/><Relationship Id="rId6" Type="http://schemas.openxmlformats.org/officeDocument/2006/relationships/image" Target="../media/image32.png"/><Relationship Id="rId5" Type="http://schemas.openxmlformats.org/officeDocument/2006/relationships/hyperlink" Target="https://www.oecd.org/economy/croatia-economic-snapshot/" TargetMode="Externa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7.jpg"/><Relationship Id="rId2" Type="http://schemas.openxmlformats.org/officeDocument/2006/relationships/hyperlink" Target="https://twitter.com/OECD" TargetMode="External"/><Relationship Id="rId1" Type="http://schemas.openxmlformats.org/officeDocument/2006/relationships/slideLayout" Target="../slideLayouts/slideLayout24.xml"/><Relationship Id="rId6" Type="http://schemas.openxmlformats.org/officeDocument/2006/relationships/hyperlink" Target="https://www.oecd.org/economy/croatia-economic-snapshot/" TargetMode="External"/><Relationship Id="rId5" Type="http://schemas.openxmlformats.org/officeDocument/2006/relationships/image" Target="../media/image36.png"/><Relationship Id="rId4" Type="http://schemas.openxmlformats.org/officeDocument/2006/relationships/hyperlink" Target="https://twitter.com/OECDeconom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0DF3BE-314B-FE59-3499-31DFDC3BD69E}"/>
              </a:ext>
            </a:extLst>
          </p:cNvPr>
          <p:cNvSpPr>
            <a:spLocks noGrp="1"/>
          </p:cNvSpPr>
          <p:nvPr>
            <p:ph type="title"/>
          </p:nvPr>
        </p:nvSpPr>
        <p:spPr>
          <a:xfrm>
            <a:off x="2609849" y="2323254"/>
            <a:ext cx="7086601" cy="2440092"/>
          </a:xfrm>
        </p:spPr>
        <p:txBody>
          <a:bodyPr/>
          <a:lstStyle/>
          <a:p>
            <a:r>
              <a:rPr lang="en-GB" dirty="0"/>
              <a:t>Prospects for the global economy and for Croatia</a:t>
            </a:r>
            <a:br>
              <a:rPr lang="en-GB" dirty="0"/>
            </a:br>
            <a:r>
              <a:rPr lang="en-GB" sz="2000" dirty="0" err="1"/>
              <a:t>Lider</a:t>
            </a:r>
            <a:r>
              <a:rPr lang="en-GB" sz="2000" dirty="0"/>
              <a:t> Conference, Zagreb, 27 September, 2023</a:t>
            </a:r>
          </a:p>
        </p:txBody>
      </p:sp>
      <p:sp>
        <p:nvSpPr>
          <p:cNvPr id="8" name="Text Placeholder 7">
            <a:extLst>
              <a:ext uri="{FF2B5EF4-FFF2-40B4-BE49-F238E27FC236}">
                <a16:creationId xmlns:a16="http://schemas.microsoft.com/office/drawing/2014/main" id="{37AA7569-DACB-3DB0-6738-EE2FA03575EE}"/>
              </a:ext>
            </a:extLst>
          </p:cNvPr>
          <p:cNvSpPr>
            <a:spLocks noGrp="1"/>
          </p:cNvSpPr>
          <p:nvPr>
            <p:ph type="body" sz="quarter" idx="12"/>
          </p:nvPr>
        </p:nvSpPr>
        <p:spPr>
          <a:xfrm>
            <a:off x="2676525" y="4667250"/>
            <a:ext cx="7086600" cy="1916113"/>
          </a:xfrm>
        </p:spPr>
        <p:txBody>
          <a:bodyPr/>
          <a:lstStyle/>
          <a:p>
            <a:r>
              <a:rPr lang="en-GB" dirty="0"/>
              <a:t>Phil Hemmings, Head of Country Studies V, </a:t>
            </a:r>
            <a:br>
              <a:rPr lang="en-GB" dirty="0"/>
            </a:br>
            <a:r>
              <a:rPr lang="en-GB" dirty="0"/>
              <a:t>Economics Department, OECD, Paris.</a:t>
            </a:r>
          </a:p>
        </p:txBody>
      </p:sp>
      <p:sp>
        <p:nvSpPr>
          <p:cNvPr id="2" name="Slide Number Placeholder 1">
            <a:extLst>
              <a:ext uri="{FF2B5EF4-FFF2-40B4-BE49-F238E27FC236}">
                <a16:creationId xmlns:a16="http://schemas.microsoft.com/office/drawing/2014/main" id="{53BFB780-139B-BAFA-D6F4-DA384C0DDE9C}"/>
              </a:ext>
            </a:extLst>
          </p:cNvPr>
          <p:cNvSpPr>
            <a:spLocks noGrp="1"/>
          </p:cNvSpPr>
          <p:nvPr>
            <p:ph type="sldNum" sz="quarter" idx="4294967295"/>
          </p:nvPr>
        </p:nvSpPr>
        <p:spPr>
          <a:xfrm>
            <a:off x="0" y="6456363"/>
            <a:ext cx="371475" cy="365125"/>
          </a:xfrm>
        </p:spPr>
        <p:txBody>
          <a:bodyPr/>
          <a:lstStyle/>
          <a:p>
            <a:fld id="{319BBCC6-3723-4F5C-ABBD-CB0858F14F96}" type="slidenum">
              <a:rPr lang="en-US" smtClean="0"/>
              <a:t>1</a:t>
            </a:fld>
            <a:endParaRPr lang="en-US"/>
          </a:p>
        </p:txBody>
      </p:sp>
    </p:spTree>
    <p:extLst>
      <p:ext uri="{BB962C8B-B14F-4D97-AF65-F5344CB8AC3E}">
        <p14:creationId xmlns:p14="http://schemas.microsoft.com/office/powerpoint/2010/main" val="221066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4FFE1D-D1A9-799C-789E-364151F12559}"/>
              </a:ext>
            </a:extLst>
          </p:cNvPr>
          <p:cNvSpPr>
            <a:spLocks noGrp="1"/>
          </p:cNvSpPr>
          <p:nvPr>
            <p:ph type="body" sz="quarter" idx="12"/>
          </p:nvPr>
        </p:nvSpPr>
        <p:spPr>
          <a:xfrm>
            <a:off x="2552700" y="5591409"/>
            <a:ext cx="7086600" cy="1223049"/>
          </a:xfrm>
        </p:spPr>
        <p:txBody>
          <a:bodyPr>
            <a:normAutofit/>
          </a:bodyPr>
          <a:lstStyle/>
          <a:p>
            <a:r>
              <a:rPr lang="en-GB" dirty="0"/>
              <a:t>19 September 2023</a:t>
            </a:r>
          </a:p>
        </p:txBody>
      </p:sp>
      <p:sp>
        <p:nvSpPr>
          <p:cNvPr id="2" name="TextBox 1">
            <a:extLst>
              <a:ext uri="{FF2B5EF4-FFF2-40B4-BE49-F238E27FC236}">
                <a16:creationId xmlns:a16="http://schemas.microsoft.com/office/drawing/2014/main" id="{C6FB268D-6C74-53A0-FF55-E4CD6C2C107D}"/>
              </a:ext>
            </a:extLst>
          </p:cNvPr>
          <p:cNvSpPr txBox="1"/>
          <p:nvPr/>
        </p:nvSpPr>
        <p:spPr>
          <a:xfrm>
            <a:off x="114301" y="6390830"/>
            <a:ext cx="1595437" cy="307777"/>
          </a:xfrm>
          <a:prstGeom prst="rect">
            <a:avLst/>
          </a:prstGeom>
          <a:noFill/>
        </p:spPr>
        <p:txBody>
          <a:bodyPr wrap="square" rtlCol="0">
            <a:spAutoFit/>
          </a:bodyPr>
          <a:lstStyle/>
          <a:p>
            <a:r>
              <a:rPr lang="en-GB" sz="1400" dirty="0">
                <a:solidFill>
                  <a:schemeClr val="bg1">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Download data</a:t>
            </a:r>
            <a:endParaRPr lang="en-GB" sz="1600"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5839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DCFDE5-0AC5-A401-03F2-D3890F6C274B}"/>
              </a:ext>
            </a:extLst>
          </p:cNvPr>
          <p:cNvSpPr>
            <a:spLocks noGrp="1"/>
          </p:cNvSpPr>
          <p:nvPr>
            <p:ph type="sldNum" sz="quarter" idx="10"/>
          </p:nvPr>
        </p:nvSpPr>
        <p:spPr/>
        <p:txBody>
          <a:bodyPr/>
          <a:lstStyle/>
          <a:p>
            <a:fld id="{319BBCC6-3723-4F5C-ABBD-CB0858F14F96}" type="slidenum">
              <a:rPr lang="en-US" smtClean="0"/>
              <a:t>3</a:t>
            </a:fld>
            <a:endParaRPr lang="en-US"/>
          </a:p>
        </p:txBody>
      </p:sp>
      <p:sp>
        <p:nvSpPr>
          <p:cNvPr id="3" name="Text Placeholder 2">
            <a:extLst>
              <a:ext uri="{FF2B5EF4-FFF2-40B4-BE49-F238E27FC236}">
                <a16:creationId xmlns:a16="http://schemas.microsoft.com/office/drawing/2014/main" id="{0206C174-5D03-5E7B-27CF-CDEBC08B2E0E}"/>
              </a:ext>
            </a:extLst>
          </p:cNvPr>
          <p:cNvSpPr>
            <a:spLocks noGrp="1"/>
          </p:cNvSpPr>
          <p:nvPr>
            <p:ph type="body" sz="quarter" idx="13"/>
          </p:nvPr>
        </p:nvSpPr>
        <p:spPr/>
        <p:txBody>
          <a:bodyPr/>
          <a:lstStyle/>
          <a:p>
            <a:r>
              <a:rPr lang="en-GB" dirty="0"/>
              <a:t>World GDP growth is expected to remain weak but positive</a:t>
            </a:r>
          </a:p>
        </p:txBody>
      </p:sp>
      <p:sp>
        <p:nvSpPr>
          <p:cNvPr id="5" name="Text Placeholder 4">
            <a:extLst>
              <a:ext uri="{FF2B5EF4-FFF2-40B4-BE49-F238E27FC236}">
                <a16:creationId xmlns:a16="http://schemas.microsoft.com/office/drawing/2014/main" id="{6654E5F1-1C14-59CC-CD63-77FF155F3211}"/>
              </a:ext>
            </a:extLst>
          </p:cNvPr>
          <p:cNvSpPr>
            <a:spLocks noGrp="1"/>
          </p:cNvSpPr>
          <p:nvPr>
            <p:ph type="body" sz="quarter" idx="14"/>
          </p:nvPr>
        </p:nvSpPr>
        <p:spPr/>
        <p:txBody>
          <a:bodyPr/>
          <a:lstStyle/>
          <a:p>
            <a:r>
              <a:rPr lang="en-US" sz="900" dirty="0"/>
              <a:t>Note: Shaded area indicates projection period. G20 advanced </a:t>
            </a:r>
            <a:r>
              <a:rPr lang="en-GB" sz="900" dirty="0"/>
              <a:t>countries are Australia, Canada, France, Germany, Italy, Japan, Korea, the United Kingdom and the United States. G20 emerging countries are Argentina, Brazil, China, India, Indonesia, Mexico, Russia, Saudi Arabia, South Africa and Türkiye.</a:t>
            </a:r>
          </a:p>
          <a:p>
            <a:r>
              <a:rPr lang="en-GB" sz="900" dirty="0"/>
              <a:t>Source: OECD Interim Economic Outlook 114 database.</a:t>
            </a:r>
          </a:p>
        </p:txBody>
      </p:sp>
      <p:sp>
        <p:nvSpPr>
          <p:cNvPr id="6" name="Text Placeholder 5">
            <a:extLst>
              <a:ext uri="{FF2B5EF4-FFF2-40B4-BE49-F238E27FC236}">
                <a16:creationId xmlns:a16="http://schemas.microsoft.com/office/drawing/2014/main" id="{6A783261-B3BC-637A-C8D6-66817A3960B4}"/>
              </a:ext>
            </a:extLst>
          </p:cNvPr>
          <p:cNvSpPr>
            <a:spLocks noGrp="1"/>
          </p:cNvSpPr>
          <p:nvPr>
            <p:ph type="body" sz="quarter" idx="17"/>
          </p:nvPr>
        </p:nvSpPr>
        <p:spPr/>
        <p:txBody>
          <a:bodyPr/>
          <a:lstStyle/>
          <a:p>
            <a:r>
              <a:rPr lang="en-GB" dirty="0"/>
              <a:t>Real GDP growth</a:t>
            </a:r>
          </a:p>
          <a:p>
            <a:pPr lvl="1"/>
            <a:r>
              <a:rPr lang="en-GB" dirty="0"/>
              <a:t>%, y-o-y</a:t>
            </a:r>
          </a:p>
        </p:txBody>
      </p:sp>
      <p:pic>
        <p:nvPicPr>
          <p:cNvPr id="8" name="Picture 7">
            <a:extLst>
              <a:ext uri="{FF2B5EF4-FFF2-40B4-BE49-F238E27FC236}">
                <a16:creationId xmlns:a16="http://schemas.microsoft.com/office/drawing/2014/main" id="{C7037F23-0C3C-EBCC-FBCE-29D96D454FA5}"/>
              </a:ext>
            </a:extLst>
          </p:cNvPr>
          <p:cNvPicPr>
            <a:picLocks noChangeAspect="1"/>
          </p:cNvPicPr>
          <p:nvPr/>
        </p:nvPicPr>
        <p:blipFill>
          <a:blip r:embed="rId3"/>
          <a:stretch>
            <a:fillRect/>
          </a:stretch>
        </p:blipFill>
        <p:spPr>
          <a:xfrm>
            <a:off x="685573" y="1781169"/>
            <a:ext cx="10809145" cy="3962743"/>
          </a:xfrm>
          <a:prstGeom prst="rect">
            <a:avLst/>
          </a:prstGeom>
        </p:spPr>
      </p:pic>
    </p:spTree>
    <p:extLst>
      <p:ext uri="{BB962C8B-B14F-4D97-AF65-F5344CB8AC3E}">
        <p14:creationId xmlns:p14="http://schemas.microsoft.com/office/powerpoint/2010/main" val="2761817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DCFDE5-0AC5-A401-03F2-D3890F6C274B}"/>
              </a:ext>
            </a:extLst>
          </p:cNvPr>
          <p:cNvSpPr>
            <a:spLocks noGrp="1"/>
          </p:cNvSpPr>
          <p:nvPr>
            <p:ph type="sldNum" sz="quarter" idx="10"/>
          </p:nvPr>
        </p:nvSpPr>
        <p:spPr/>
        <p:txBody>
          <a:bodyPr/>
          <a:lstStyle/>
          <a:p>
            <a:fld id="{319BBCC6-3723-4F5C-ABBD-CB0858F14F96}" type="slidenum">
              <a:rPr lang="en-US" smtClean="0"/>
              <a:t>4</a:t>
            </a:fld>
            <a:endParaRPr lang="en-US"/>
          </a:p>
        </p:txBody>
      </p:sp>
      <p:sp>
        <p:nvSpPr>
          <p:cNvPr id="3" name="Text Placeholder 2">
            <a:extLst>
              <a:ext uri="{FF2B5EF4-FFF2-40B4-BE49-F238E27FC236}">
                <a16:creationId xmlns:a16="http://schemas.microsoft.com/office/drawing/2014/main" id="{0206C174-5D03-5E7B-27CF-CDEBC08B2E0E}"/>
              </a:ext>
            </a:extLst>
          </p:cNvPr>
          <p:cNvSpPr>
            <a:spLocks noGrp="1"/>
          </p:cNvSpPr>
          <p:nvPr>
            <p:ph type="body" sz="quarter" idx="13"/>
          </p:nvPr>
        </p:nvSpPr>
        <p:spPr/>
        <p:txBody>
          <a:bodyPr/>
          <a:lstStyle/>
          <a:p>
            <a:r>
              <a:rPr lang="en-GB" dirty="0"/>
              <a:t>Headline inflation is coming down but remains high</a:t>
            </a:r>
          </a:p>
        </p:txBody>
      </p:sp>
      <p:sp>
        <p:nvSpPr>
          <p:cNvPr id="5" name="Text Placeholder 4">
            <a:extLst>
              <a:ext uri="{FF2B5EF4-FFF2-40B4-BE49-F238E27FC236}">
                <a16:creationId xmlns:a16="http://schemas.microsoft.com/office/drawing/2014/main" id="{6654E5F1-1C14-59CC-CD63-77FF155F3211}"/>
              </a:ext>
            </a:extLst>
          </p:cNvPr>
          <p:cNvSpPr>
            <a:spLocks noGrp="1"/>
          </p:cNvSpPr>
          <p:nvPr>
            <p:ph type="body" sz="quarter" idx="14"/>
          </p:nvPr>
        </p:nvSpPr>
        <p:spPr/>
        <p:txBody>
          <a:bodyPr/>
          <a:lstStyle/>
          <a:p>
            <a:r>
              <a:rPr lang="en-GB" sz="900" dirty="0"/>
              <a:t>Note: The chart refers to the </a:t>
            </a:r>
            <a:r>
              <a:rPr lang="en-US" sz="900" dirty="0"/>
              <a:t>personal consumption expenditures price index</a:t>
            </a:r>
            <a:r>
              <a:rPr lang="en-GB" sz="900" dirty="0"/>
              <a:t> (PCE) for the United States, harmonised CPI for the euro area</a:t>
            </a:r>
            <a:r>
              <a:rPr lang="en-GB" sz="900" b="1" dirty="0"/>
              <a:t> </a:t>
            </a:r>
            <a:r>
              <a:rPr lang="en-GB" sz="900" dirty="0"/>
              <a:t>and consumer price index (CPI) for Japan. For the euro area, the August number is a flash estimate.</a:t>
            </a:r>
          </a:p>
          <a:p>
            <a:r>
              <a:rPr lang="en-GB" sz="900" dirty="0"/>
              <a:t>Source: OECD Consumer Price database; Eurostat; and OECD calculations.</a:t>
            </a:r>
          </a:p>
        </p:txBody>
      </p:sp>
      <p:sp>
        <p:nvSpPr>
          <p:cNvPr id="6" name="Text Placeholder 5">
            <a:extLst>
              <a:ext uri="{FF2B5EF4-FFF2-40B4-BE49-F238E27FC236}">
                <a16:creationId xmlns:a16="http://schemas.microsoft.com/office/drawing/2014/main" id="{6A783261-B3BC-637A-C8D6-66817A3960B4}"/>
              </a:ext>
            </a:extLst>
          </p:cNvPr>
          <p:cNvSpPr>
            <a:spLocks noGrp="1"/>
          </p:cNvSpPr>
          <p:nvPr>
            <p:ph type="body" sz="quarter" idx="17"/>
          </p:nvPr>
        </p:nvSpPr>
        <p:spPr/>
        <p:txBody>
          <a:bodyPr/>
          <a:lstStyle/>
          <a:p>
            <a:r>
              <a:rPr lang="en-GB" dirty="0"/>
              <a:t>Headline inflation</a:t>
            </a:r>
          </a:p>
          <a:p>
            <a:pPr lvl="1"/>
            <a:r>
              <a:rPr lang="en-GB" dirty="0"/>
              <a:t>%, y-o-y</a:t>
            </a:r>
          </a:p>
        </p:txBody>
      </p:sp>
      <p:pic>
        <p:nvPicPr>
          <p:cNvPr id="12" name="Picture 11">
            <a:extLst>
              <a:ext uri="{FF2B5EF4-FFF2-40B4-BE49-F238E27FC236}">
                <a16:creationId xmlns:a16="http://schemas.microsoft.com/office/drawing/2014/main" id="{698E40FF-8943-8A10-1768-5A66FD660A5E}"/>
              </a:ext>
            </a:extLst>
          </p:cNvPr>
          <p:cNvPicPr>
            <a:picLocks noChangeAspect="1"/>
          </p:cNvPicPr>
          <p:nvPr/>
        </p:nvPicPr>
        <p:blipFill>
          <a:blip r:embed="rId3"/>
          <a:stretch>
            <a:fillRect/>
          </a:stretch>
        </p:blipFill>
        <p:spPr>
          <a:xfrm>
            <a:off x="498779" y="1693794"/>
            <a:ext cx="10796952" cy="4133446"/>
          </a:xfrm>
          <a:prstGeom prst="rect">
            <a:avLst/>
          </a:prstGeom>
        </p:spPr>
      </p:pic>
    </p:spTree>
    <p:extLst>
      <p:ext uri="{BB962C8B-B14F-4D97-AF65-F5344CB8AC3E}">
        <p14:creationId xmlns:p14="http://schemas.microsoft.com/office/powerpoint/2010/main" val="171490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18AC4A-39E5-4BD8-89C4-8EF01F86C37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9BBCC6-3723-4F5C-ABBD-CB0858F14F96}" type="slidenum">
              <a:rPr kumimoji="0" lang="en-US" sz="1200" b="1" i="0" u="none" strike="noStrike" kern="1200" cap="none" spc="0" normalizeH="0" baseline="0" noProof="0" smtClean="0">
                <a:ln>
                  <a:noFill/>
                </a:ln>
                <a:solidFill>
                  <a:srgbClr val="FFFFFF"/>
                </a:solidFill>
                <a:effectLst/>
                <a:uLnTx/>
                <a:uFillTx/>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C6287-304A-481A-86A4-4B75B9DA6638}"/>
              </a:ext>
            </a:extLst>
          </p:cNvPr>
          <p:cNvSpPr>
            <a:spLocks noGrp="1"/>
          </p:cNvSpPr>
          <p:nvPr>
            <p:ph type="body" sz="quarter" idx="13"/>
          </p:nvPr>
        </p:nvSpPr>
        <p:spPr/>
        <p:txBody>
          <a:bodyPr/>
          <a:lstStyle/>
          <a:p>
            <a:r>
              <a:rPr lang="en-GB" dirty="0"/>
              <a:t>Growth is expected to slow in the near term</a:t>
            </a:r>
            <a:endParaRPr lang="en-US" dirty="0"/>
          </a:p>
        </p:txBody>
      </p:sp>
      <p:sp>
        <p:nvSpPr>
          <p:cNvPr id="11" name="Text Placeholder 10">
            <a:extLst>
              <a:ext uri="{FF2B5EF4-FFF2-40B4-BE49-F238E27FC236}">
                <a16:creationId xmlns:a16="http://schemas.microsoft.com/office/drawing/2014/main" id="{718FE864-6369-199E-D777-F633903AFE65}"/>
              </a:ext>
            </a:extLst>
          </p:cNvPr>
          <p:cNvSpPr>
            <a:spLocks noGrp="1"/>
          </p:cNvSpPr>
          <p:nvPr>
            <p:ph type="body" sz="quarter" idx="14"/>
          </p:nvPr>
        </p:nvSpPr>
        <p:spPr/>
        <p:txBody>
          <a:bodyPr/>
          <a:lstStyle/>
          <a:p>
            <a:r>
              <a:rPr lang="en-US" sz="900" dirty="0"/>
              <a:t>Note: Chart shows Purchasing Managers’ Index (PMI), a survey-based economic indicator providing timely insight into business conditions.</a:t>
            </a:r>
          </a:p>
          <a:p>
            <a:r>
              <a:rPr lang="en-US" sz="900" dirty="0"/>
              <a:t>Source: S&amp;P Global.</a:t>
            </a:r>
            <a:endParaRPr lang="en-GB" sz="900" dirty="0"/>
          </a:p>
          <a:p>
            <a:pPr lvl="1"/>
            <a:endParaRPr lang="en-GB" sz="900" dirty="0"/>
          </a:p>
        </p:txBody>
      </p:sp>
      <p:sp>
        <p:nvSpPr>
          <p:cNvPr id="28" name="Text Placeholder 27">
            <a:extLst>
              <a:ext uri="{FF2B5EF4-FFF2-40B4-BE49-F238E27FC236}">
                <a16:creationId xmlns:a16="http://schemas.microsoft.com/office/drawing/2014/main" id="{030BA398-B996-B7C9-E144-B88E22736602}"/>
              </a:ext>
            </a:extLst>
          </p:cNvPr>
          <p:cNvSpPr>
            <a:spLocks noGrp="1"/>
          </p:cNvSpPr>
          <p:nvPr>
            <p:ph type="body" sz="quarter" idx="17"/>
          </p:nvPr>
        </p:nvSpPr>
        <p:spPr/>
        <p:txBody>
          <a:bodyPr/>
          <a:lstStyle/>
          <a:p>
            <a:r>
              <a:rPr lang="en-GB" dirty="0"/>
              <a:t>Global PMI</a:t>
            </a:r>
          </a:p>
          <a:p>
            <a:pPr lvl="1"/>
            <a:r>
              <a:rPr lang="en-GB" dirty="0"/>
              <a:t>Values below 50 point to contracting activity</a:t>
            </a:r>
          </a:p>
          <a:p>
            <a:endParaRPr lang="en-GB" sz="900" dirty="0"/>
          </a:p>
        </p:txBody>
      </p:sp>
      <p:pic>
        <p:nvPicPr>
          <p:cNvPr id="18" name="Picture 17">
            <a:extLst>
              <a:ext uri="{FF2B5EF4-FFF2-40B4-BE49-F238E27FC236}">
                <a16:creationId xmlns:a16="http://schemas.microsoft.com/office/drawing/2014/main" id="{F2C38156-1593-E373-7536-BC055B27C6AA}"/>
              </a:ext>
            </a:extLst>
          </p:cNvPr>
          <p:cNvPicPr>
            <a:picLocks noChangeAspect="1"/>
          </p:cNvPicPr>
          <p:nvPr/>
        </p:nvPicPr>
        <p:blipFill>
          <a:blip r:embed="rId3"/>
          <a:stretch>
            <a:fillRect/>
          </a:stretch>
        </p:blipFill>
        <p:spPr>
          <a:xfrm>
            <a:off x="601271" y="1781169"/>
            <a:ext cx="10796952" cy="3974937"/>
          </a:xfrm>
          <a:prstGeom prst="rect">
            <a:avLst/>
          </a:prstGeom>
        </p:spPr>
      </p:pic>
    </p:spTree>
    <p:extLst>
      <p:ext uri="{BB962C8B-B14F-4D97-AF65-F5344CB8AC3E}">
        <p14:creationId xmlns:p14="http://schemas.microsoft.com/office/powerpoint/2010/main" val="2604445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621DE4-9133-0B60-C4EF-FE3D30A5B663}"/>
              </a:ext>
            </a:extLst>
          </p:cNvPr>
          <p:cNvSpPr>
            <a:spLocks noGrp="1"/>
          </p:cNvSpPr>
          <p:nvPr>
            <p:ph type="sldNum" sz="quarter" idx="10"/>
          </p:nvPr>
        </p:nvSpPr>
        <p:spPr/>
        <p:txBody>
          <a:bodyPr/>
          <a:lstStyle/>
          <a:p>
            <a:fld id="{319BBCC6-3723-4F5C-ABBD-CB0858F14F96}" type="slidenum">
              <a:rPr lang="en-US" smtClean="0"/>
              <a:t>6</a:t>
            </a:fld>
            <a:endParaRPr lang="en-US"/>
          </a:p>
        </p:txBody>
      </p:sp>
      <p:sp>
        <p:nvSpPr>
          <p:cNvPr id="3" name="Text Placeholder 2">
            <a:extLst>
              <a:ext uri="{FF2B5EF4-FFF2-40B4-BE49-F238E27FC236}">
                <a16:creationId xmlns:a16="http://schemas.microsoft.com/office/drawing/2014/main" id="{20A0D0B8-F2E1-B6EB-6672-AEC9D4380406}"/>
              </a:ext>
            </a:extLst>
          </p:cNvPr>
          <p:cNvSpPr>
            <a:spLocks noGrp="1"/>
          </p:cNvSpPr>
          <p:nvPr>
            <p:ph type="body" sz="quarter" idx="13"/>
          </p:nvPr>
        </p:nvSpPr>
        <p:spPr/>
        <p:txBody>
          <a:bodyPr/>
          <a:lstStyle/>
          <a:p>
            <a:r>
              <a:rPr lang="en-GB" dirty="0"/>
              <a:t>Labour markets remain tight but pressures are easing</a:t>
            </a:r>
          </a:p>
        </p:txBody>
      </p:sp>
      <p:sp>
        <p:nvSpPr>
          <p:cNvPr id="4" name="Text Placeholder 3">
            <a:extLst>
              <a:ext uri="{FF2B5EF4-FFF2-40B4-BE49-F238E27FC236}">
                <a16:creationId xmlns:a16="http://schemas.microsoft.com/office/drawing/2014/main" id="{DBA54644-1FD6-A323-A5CD-EE8CCB1F7ACF}"/>
              </a:ext>
            </a:extLst>
          </p:cNvPr>
          <p:cNvSpPr>
            <a:spLocks noGrp="1"/>
          </p:cNvSpPr>
          <p:nvPr>
            <p:ph type="body" sz="quarter" idx="14"/>
          </p:nvPr>
        </p:nvSpPr>
        <p:spPr/>
        <p:txBody>
          <a:bodyPr/>
          <a:lstStyle/>
          <a:p>
            <a:r>
              <a:rPr lang="en-GB" sz="900" dirty="0"/>
              <a:t>Note: Chart shows 3-month moving average of the y-o-y posted nominal wage growth.</a:t>
            </a:r>
          </a:p>
          <a:p>
            <a:r>
              <a:rPr lang="en-GB" sz="900" dirty="0"/>
              <a:t>Source: Indeed Wage Tracker (Indeed Hiring Lab).</a:t>
            </a:r>
          </a:p>
        </p:txBody>
      </p:sp>
      <p:sp>
        <p:nvSpPr>
          <p:cNvPr id="5" name="Text Placeholder 4">
            <a:extLst>
              <a:ext uri="{FF2B5EF4-FFF2-40B4-BE49-F238E27FC236}">
                <a16:creationId xmlns:a16="http://schemas.microsoft.com/office/drawing/2014/main" id="{AF8B8EA9-E035-D6E4-3606-E0D6ACC71277}"/>
              </a:ext>
            </a:extLst>
          </p:cNvPr>
          <p:cNvSpPr>
            <a:spLocks noGrp="1"/>
          </p:cNvSpPr>
          <p:nvPr>
            <p:ph type="body" sz="quarter" idx="17"/>
          </p:nvPr>
        </p:nvSpPr>
        <p:spPr/>
        <p:txBody>
          <a:bodyPr/>
          <a:lstStyle/>
          <a:p>
            <a:r>
              <a:rPr lang="en-GB" dirty="0"/>
              <a:t>Wage growth</a:t>
            </a:r>
          </a:p>
          <a:p>
            <a:pPr lvl="1"/>
            <a:r>
              <a:rPr lang="en-GB" dirty="0"/>
              <a:t>%, y-o-y, advertised wages</a:t>
            </a:r>
          </a:p>
        </p:txBody>
      </p:sp>
      <p:sp>
        <p:nvSpPr>
          <p:cNvPr id="6" name="Text Placeholder 5">
            <a:extLst>
              <a:ext uri="{FF2B5EF4-FFF2-40B4-BE49-F238E27FC236}">
                <a16:creationId xmlns:a16="http://schemas.microsoft.com/office/drawing/2014/main" id="{3033634F-02C3-4B00-5DB3-77B85459DB35}"/>
              </a:ext>
            </a:extLst>
          </p:cNvPr>
          <p:cNvSpPr>
            <a:spLocks noGrp="1"/>
          </p:cNvSpPr>
          <p:nvPr>
            <p:ph type="body" sz="quarter" idx="18"/>
          </p:nvPr>
        </p:nvSpPr>
        <p:spPr/>
        <p:txBody>
          <a:bodyPr/>
          <a:lstStyle/>
          <a:p>
            <a:r>
              <a:rPr lang="en-GB" dirty="0"/>
              <a:t>Job vacancies per unemployed</a:t>
            </a:r>
          </a:p>
        </p:txBody>
      </p:sp>
      <p:sp>
        <p:nvSpPr>
          <p:cNvPr id="7" name="Text Placeholder 6">
            <a:extLst>
              <a:ext uri="{FF2B5EF4-FFF2-40B4-BE49-F238E27FC236}">
                <a16:creationId xmlns:a16="http://schemas.microsoft.com/office/drawing/2014/main" id="{4F1FFBE4-F290-AD7A-2985-E0D56A648B3B}"/>
              </a:ext>
            </a:extLst>
          </p:cNvPr>
          <p:cNvSpPr>
            <a:spLocks noGrp="1"/>
          </p:cNvSpPr>
          <p:nvPr>
            <p:ph type="body" sz="quarter" idx="21"/>
          </p:nvPr>
        </p:nvSpPr>
        <p:spPr>
          <a:xfrm>
            <a:off x="6269911" y="5977928"/>
            <a:ext cx="5255781" cy="879628"/>
          </a:xfrm>
        </p:spPr>
        <p:txBody>
          <a:bodyPr>
            <a:normAutofit lnSpcReduction="10000"/>
          </a:bodyPr>
          <a:lstStyle/>
          <a:p>
            <a:r>
              <a:rPr lang="en-US" sz="900" dirty="0"/>
              <a:t>Note: Job vacancies per unemployed for the United States and Germany is the number of unfilled vacancies (s.a.) over the number of unemployed population (s.a.). The unemployed population is the unemployed aged 15 and over for the United States and the 3 month average of the unemployed population aged 15-74 for Germany. For Japan, job vacancies per unemployed is the ratio of active job openings to active applicants (s.a.).</a:t>
            </a:r>
          </a:p>
          <a:p>
            <a:r>
              <a:rPr lang="en-US" sz="900" dirty="0"/>
              <a:t>Source: OECD Short Term </a:t>
            </a:r>
            <a:r>
              <a:rPr lang="en-US" sz="900" dirty="0" err="1"/>
              <a:t>Labour</a:t>
            </a:r>
            <a:r>
              <a:rPr lang="en-US" sz="900" dirty="0"/>
              <a:t> Situation database; Eurostat; </a:t>
            </a:r>
            <a:r>
              <a:rPr lang="en-US" altLang="ja-JP" sz="900" dirty="0"/>
              <a:t>Ministry of Health, </a:t>
            </a:r>
            <a:r>
              <a:rPr lang="en-US" altLang="ja-JP" sz="900" dirty="0" err="1"/>
              <a:t>Labour</a:t>
            </a:r>
            <a:r>
              <a:rPr lang="en-US" altLang="ja-JP" sz="900" dirty="0"/>
              <a:t> and Welfare, Japan; </a:t>
            </a:r>
            <a:r>
              <a:rPr lang="en-US" sz="900" dirty="0"/>
              <a:t>and OECD calculations.</a:t>
            </a:r>
            <a:endParaRPr lang="en-GB" sz="900" dirty="0"/>
          </a:p>
        </p:txBody>
      </p:sp>
      <p:pic>
        <p:nvPicPr>
          <p:cNvPr id="13" name="Picture 12">
            <a:extLst>
              <a:ext uri="{FF2B5EF4-FFF2-40B4-BE49-F238E27FC236}">
                <a16:creationId xmlns:a16="http://schemas.microsoft.com/office/drawing/2014/main" id="{2397DDE6-F8F5-48BC-3DD7-229E1CAE6055}"/>
              </a:ext>
            </a:extLst>
          </p:cNvPr>
          <p:cNvPicPr>
            <a:picLocks noChangeAspect="1"/>
          </p:cNvPicPr>
          <p:nvPr/>
        </p:nvPicPr>
        <p:blipFill>
          <a:blip r:embed="rId3"/>
          <a:stretch>
            <a:fillRect/>
          </a:stretch>
        </p:blipFill>
        <p:spPr>
          <a:xfrm>
            <a:off x="6231632" y="1885846"/>
            <a:ext cx="5761219" cy="3962743"/>
          </a:xfrm>
          <a:prstGeom prst="rect">
            <a:avLst/>
          </a:prstGeom>
        </p:spPr>
      </p:pic>
      <p:pic>
        <p:nvPicPr>
          <p:cNvPr id="9" name="Picture 8">
            <a:extLst>
              <a:ext uri="{FF2B5EF4-FFF2-40B4-BE49-F238E27FC236}">
                <a16:creationId xmlns:a16="http://schemas.microsoft.com/office/drawing/2014/main" id="{7D282C32-DABF-B8E4-480E-2CE475D1F681}"/>
              </a:ext>
            </a:extLst>
          </p:cNvPr>
          <p:cNvPicPr>
            <a:picLocks noChangeAspect="1"/>
          </p:cNvPicPr>
          <p:nvPr/>
        </p:nvPicPr>
        <p:blipFill>
          <a:blip r:embed="rId4"/>
          <a:stretch>
            <a:fillRect/>
          </a:stretch>
        </p:blipFill>
        <p:spPr>
          <a:xfrm>
            <a:off x="199149" y="1827363"/>
            <a:ext cx="5761219" cy="3962743"/>
          </a:xfrm>
          <a:prstGeom prst="rect">
            <a:avLst/>
          </a:prstGeom>
        </p:spPr>
      </p:pic>
    </p:spTree>
    <p:extLst>
      <p:ext uri="{BB962C8B-B14F-4D97-AF65-F5344CB8AC3E}">
        <p14:creationId xmlns:p14="http://schemas.microsoft.com/office/powerpoint/2010/main" val="2571274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18AC4A-39E5-4BD8-89C4-8EF01F86C37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9BBCC6-3723-4F5C-ABBD-CB0858F14F96}" type="slidenum">
              <a:rPr kumimoji="0" lang="en-US" sz="1200" b="1" i="0" u="none" strike="noStrike" kern="1200" cap="none" spc="0" normalizeH="0" baseline="0" noProof="0" smtClean="0">
                <a:ln>
                  <a:noFill/>
                </a:ln>
                <a:solidFill>
                  <a:srgbClr val="FFFFFF"/>
                </a:solidFill>
                <a:effectLst/>
                <a:uLnTx/>
                <a:uFillTx/>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C6287-304A-481A-86A4-4B75B9DA6638}"/>
              </a:ext>
            </a:extLst>
          </p:cNvPr>
          <p:cNvSpPr>
            <a:spLocks noGrp="1"/>
          </p:cNvSpPr>
          <p:nvPr>
            <p:ph type="body" sz="quarter" idx="13"/>
          </p:nvPr>
        </p:nvSpPr>
        <p:spPr/>
        <p:txBody>
          <a:bodyPr/>
          <a:lstStyle/>
          <a:p>
            <a:r>
              <a:rPr lang="en-GB" dirty="0"/>
              <a:t>GDP growth projections</a:t>
            </a:r>
            <a:endParaRPr lang="en-US" dirty="0"/>
          </a:p>
        </p:txBody>
      </p:sp>
      <p:sp>
        <p:nvSpPr>
          <p:cNvPr id="10" name="Text Placeholder 9">
            <a:extLst>
              <a:ext uri="{FF2B5EF4-FFF2-40B4-BE49-F238E27FC236}">
                <a16:creationId xmlns:a16="http://schemas.microsoft.com/office/drawing/2014/main" id="{5797CB33-6BC7-4DE9-8B75-EA427927DA4F}"/>
              </a:ext>
            </a:extLst>
          </p:cNvPr>
          <p:cNvSpPr>
            <a:spLocks noGrp="1"/>
          </p:cNvSpPr>
          <p:nvPr>
            <p:ph type="body" sz="quarter" idx="14"/>
          </p:nvPr>
        </p:nvSpPr>
        <p:spPr/>
        <p:txBody>
          <a:bodyPr/>
          <a:lstStyle/>
          <a:p>
            <a:r>
              <a:rPr lang="en-US" sz="900" dirty="0"/>
              <a:t>Note: Revisions relative to the latest estimates from the June 2023 Economic Outlook. </a:t>
            </a:r>
            <a:r>
              <a:rPr lang="en-US" sz="900" b="0" i="0" dirty="0">
                <a:effectLst/>
                <a:latin typeface="Arial" panose="020B0604020202020204" pitchFamily="34" charset="0"/>
              </a:rPr>
              <a:t>India projections are based on fiscal years, starting in April. The European Union is a full member of the G20, but the G20 aggregate only includes countries that are also members in their own right. Spain is a permanent invitee to the G20. </a:t>
            </a:r>
            <a:r>
              <a:rPr lang="en-US" sz="900" dirty="0"/>
              <a:t>World and G20 aggregates use moving nominal GDP weights at purchasing power parities.</a:t>
            </a:r>
          </a:p>
          <a:p>
            <a:r>
              <a:rPr lang="en-US" sz="900" dirty="0"/>
              <a:t>Source: OECD Economic Outlook 113 databases; and OECD Interim Economic Outlook 114 database.</a:t>
            </a:r>
            <a:endParaRPr lang="en-GB" sz="900" dirty="0"/>
          </a:p>
        </p:txBody>
      </p:sp>
      <p:sp>
        <p:nvSpPr>
          <p:cNvPr id="5" name="Text Placeholder 4">
            <a:extLst>
              <a:ext uri="{FF2B5EF4-FFF2-40B4-BE49-F238E27FC236}">
                <a16:creationId xmlns:a16="http://schemas.microsoft.com/office/drawing/2014/main" id="{138DC7D2-B6B6-D4F3-A373-D52AD42D03FD}"/>
              </a:ext>
            </a:extLst>
          </p:cNvPr>
          <p:cNvSpPr>
            <a:spLocks noGrp="1"/>
          </p:cNvSpPr>
          <p:nvPr>
            <p:ph type="body" sz="quarter" idx="17"/>
          </p:nvPr>
        </p:nvSpPr>
        <p:spPr/>
        <p:txBody>
          <a:bodyPr/>
          <a:lstStyle/>
          <a:p>
            <a:pPr lvl="1"/>
            <a:r>
              <a:rPr lang="en-GB" dirty="0"/>
              <a:t>Real GDP, y-o-y growth, %</a:t>
            </a:r>
          </a:p>
        </p:txBody>
      </p:sp>
      <p:pic>
        <p:nvPicPr>
          <p:cNvPr id="2" name="Picture 1">
            <a:extLst>
              <a:ext uri="{FF2B5EF4-FFF2-40B4-BE49-F238E27FC236}">
                <a16:creationId xmlns:a16="http://schemas.microsoft.com/office/drawing/2014/main" id="{5F12D76E-0E46-5D27-8F45-3A36492319DD}"/>
              </a:ext>
            </a:extLst>
          </p:cNvPr>
          <p:cNvPicPr>
            <a:picLocks noChangeAspect="1"/>
          </p:cNvPicPr>
          <p:nvPr/>
        </p:nvPicPr>
        <p:blipFill>
          <a:blip r:embed="rId3"/>
          <a:stretch>
            <a:fillRect/>
          </a:stretch>
        </p:blipFill>
        <p:spPr>
          <a:xfrm>
            <a:off x="1020502" y="1296396"/>
            <a:ext cx="10150997" cy="384201"/>
          </a:xfrm>
          <a:prstGeom prst="rect">
            <a:avLst/>
          </a:prstGeom>
        </p:spPr>
      </p:pic>
      <p:pic>
        <p:nvPicPr>
          <p:cNvPr id="6" name="Picture 5">
            <a:extLst>
              <a:ext uri="{FF2B5EF4-FFF2-40B4-BE49-F238E27FC236}">
                <a16:creationId xmlns:a16="http://schemas.microsoft.com/office/drawing/2014/main" id="{6ABD3F5B-DC0A-65C9-E944-012EC3ABAB02}"/>
              </a:ext>
            </a:extLst>
          </p:cNvPr>
          <p:cNvPicPr>
            <a:picLocks noChangeAspect="1"/>
          </p:cNvPicPr>
          <p:nvPr/>
        </p:nvPicPr>
        <p:blipFill>
          <a:blip r:embed="rId4"/>
          <a:stretch>
            <a:fillRect/>
          </a:stretch>
        </p:blipFill>
        <p:spPr>
          <a:xfrm>
            <a:off x="1050146" y="1933376"/>
            <a:ext cx="10080000" cy="3879588"/>
          </a:xfrm>
          <a:prstGeom prst="rect">
            <a:avLst/>
          </a:prstGeom>
        </p:spPr>
      </p:pic>
    </p:spTree>
    <p:extLst>
      <p:ext uri="{BB962C8B-B14F-4D97-AF65-F5344CB8AC3E}">
        <p14:creationId xmlns:p14="http://schemas.microsoft.com/office/powerpoint/2010/main" val="188828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CD46CA-6E43-AEC7-8C1C-18CBDBCD13B9}"/>
              </a:ext>
            </a:extLst>
          </p:cNvPr>
          <p:cNvSpPr>
            <a:spLocks noGrp="1"/>
          </p:cNvSpPr>
          <p:nvPr>
            <p:ph type="sldNum" sz="quarter" idx="10"/>
          </p:nvPr>
        </p:nvSpPr>
        <p:spPr/>
        <p:txBody>
          <a:bodyPr/>
          <a:lstStyle/>
          <a:p>
            <a:fld id="{319BBCC6-3723-4F5C-ABBD-CB0858F14F96}" type="slidenum">
              <a:rPr lang="en-US" smtClean="0"/>
              <a:t>8</a:t>
            </a:fld>
            <a:endParaRPr lang="en-US"/>
          </a:p>
        </p:txBody>
      </p:sp>
      <p:sp>
        <p:nvSpPr>
          <p:cNvPr id="3" name="Text Placeholder 2">
            <a:extLst>
              <a:ext uri="{FF2B5EF4-FFF2-40B4-BE49-F238E27FC236}">
                <a16:creationId xmlns:a16="http://schemas.microsoft.com/office/drawing/2014/main" id="{DE860199-9C54-2AB6-92D2-75C239F28591}"/>
              </a:ext>
            </a:extLst>
          </p:cNvPr>
          <p:cNvSpPr>
            <a:spLocks noGrp="1"/>
          </p:cNvSpPr>
          <p:nvPr>
            <p:ph type="body" sz="quarter" idx="13"/>
          </p:nvPr>
        </p:nvSpPr>
        <p:spPr/>
        <p:txBody>
          <a:bodyPr/>
          <a:lstStyle/>
          <a:p>
            <a:r>
              <a:rPr lang="en-GB" dirty="0"/>
              <a:t>Inflation projections</a:t>
            </a:r>
            <a:endParaRPr lang="en-US" dirty="0"/>
          </a:p>
        </p:txBody>
      </p:sp>
      <p:sp>
        <p:nvSpPr>
          <p:cNvPr id="5" name="Text Placeholder 4">
            <a:extLst>
              <a:ext uri="{FF2B5EF4-FFF2-40B4-BE49-F238E27FC236}">
                <a16:creationId xmlns:a16="http://schemas.microsoft.com/office/drawing/2014/main" id="{334CD348-D052-F23B-6FA3-B9BBBFD2F0F7}"/>
              </a:ext>
            </a:extLst>
          </p:cNvPr>
          <p:cNvSpPr>
            <a:spLocks noGrp="1"/>
          </p:cNvSpPr>
          <p:nvPr>
            <p:ph type="body" sz="quarter" idx="14"/>
          </p:nvPr>
        </p:nvSpPr>
        <p:spPr/>
        <p:txBody>
          <a:bodyPr/>
          <a:lstStyle/>
          <a:p>
            <a:r>
              <a:rPr lang="en-GB" sz="900" dirty="0"/>
              <a:t>Note: Figure shows personal consumption expenditure price index for the United States, harmonised index of consumer prices for the euro area and its member states and the United Kingdom, and national consumer price index for all other countries. India projections are based on fiscal years, starting in April. </a:t>
            </a:r>
          </a:p>
          <a:p>
            <a:r>
              <a:rPr lang="en-GB" sz="900" dirty="0"/>
              <a:t>Source: OECD Interim Economic Outlook 114 database.</a:t>
            </a:r>
          </a:p>
        </p:txBody>
      </p:sp>
      <p:sp>
        <p:nvSpPr>
          <p:cNvPr id="6" name="Text Placeholder 5">
            <a:extLst>
              <a:ext uri="{FF2B5EF4-FFF2-40B4-BE49-F238E27FC236}">
                <a16:creationId xmlns:a16="http://schemas.microsoft.com/office/drawing/2014/main" id="{C40678AF-2920-FBBD-9613-ECC413CDAE2C}"/>
              </a:ext>
            </a:extLst>
          </p:cNvPr>
          <p:cNvSpPr>
            <a:spLocks noGrp="1"/>
          </p:cNvSpPr>
          <p:nvPr>
            <p:ph type="body" sz="quarter" idx="17"/>
          </p:nvPr>
        </p:nvSpPr>
        <p:spPr/>
        <p:txBody>
          <a:bodyPr/>
          <a:lstStyle/>
          <a:p>
            <a:pPr lvl="1"/>
            <a:r>
              <a:rPr lang="en-GB" dirty="0"/>
              <a:t>G20, headline inflation, %</a:t>
            </a:r>
          </a:p>
        </p:txBody>
      </p:sp>
      <p:pic>
        <p:nvPicPr>
          <p:cNvPr id="9" name="Picture 8">
            <a:extLst>
              <a:ext uri="{FF2B5EF4-FFF2-40B4-BE49-F238E27FC236}">
                <a16:creationId xmlns:a16="http://schemas.microsoft.com/office/drawing/2014/main" id="{7E6986CC-F251-0809-8C86-15FA79B95F5B}"/>
              </a:ext>
            </a:extLst>
          </p:cNvPr>
          <p:cNvPicPr>
            <a:picLocks noChangeAspect="1"/>
          </p:cNvPicPr>
          <p:nvPr/>
        </p:nvPicPr>
        <p:blipFill>
          <a:blip r:embed="rId3"/>
          <a:stretch>
            <a:fillRect/>
          </a:stretch>
        </p:blipFill>
        <p:spPr>
          <a:xfrm>
            <a:off x="690146" y="1693794"/>
            <a:ext cx="10800000" cy="3964091"/>
          </a:xfrm>
          <a:prstGeom prst="rect">
            <a:avLst/>
          </a:prstGeom>
        </p:spPr>
      </p:pic>
    </p:spTree>
    <p:extLst>
      <p:ext uri="{BB962C8B-B14F-4D97-AF65-F5344CB8AC3E}">
        <p14:creationId xmlns:p14="http://schemas.microsoft.com/office/powerpoint/2010/main" val="1242901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C4F9EE-5721-457F-ADA8-4B23A144C4BA}"/>
              </a:ext>
            </a:extLst>
          </p:cNvPr>
          <p:cNvSpPr>
            <a:spLocks noGrp="1"/>
          </p:cNvSpPr>
          <p:nvPr>
            <p:ph type="body" sz="quarter" idx="13"/>
          </p:nvPr>
        </p:nvSpPr>
        <p:spPr>
          <a:xfrm>
            <a:off x="1010444" y="3167775"/>
            <a:ext cx="10018712" cy="522450"/>
          </a:xfrm>
        </p:spPr>
        <p:txBody>
          <a:bodyPr>
            <a:normAutofit fontScale="92500" lnSpcReduction="10000"/>
          </a:bodyPr>
          <a:lstStyle/>
          <a:p>
            <a:r>
              <a:rPr lang="en-GB" dirty="0"/>
              <a:t>Risks</a:t>
            </a:r>
          </a:p>
        </p:txBody>
      </p:sp>
      <p:sp>
        <p:nvSpPr>
          <p:cNvPr id="3" name="Slide Number Placeholder 2">
            <a:extLst>
              <a:ext uri="{FF2B5EF4-FFF2-40B4-BE49-F238E27FC236}">
                <a16:creationId xmlns:a16="http://schemas.microsoft.com/office/drawing/2014/main" id="{BF54BD9A-0276-438B-A330-B046571632F0}"/>
              </a:ext>
            </a:extLst>
          </p:cNvPr>
          <p:cNvSpPr>
            <a:spLocks noGrp="1"/>
          </p:cNvSpPr>
          <p:nvPr>
            <p:ph type="sldNum" sz="quarter" idx="4294967295"/>
          </p:nvPr>
        </p:nvSpPr>
        <p:spPr>
          <a:xfrm>
            <a:off x="5909642" y="6455740"/>
            <a:ext cx="37271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9BBCC6-3723-4F5C-ABBD-CB0858F14F96}"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165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C262F3-6043-DA0D-9E7B-73EF4D50ED85}"/>
              </a:ext>
            </a:extLst>
          </p:cNvPr>
          <p:cNvSpPr>
            <a:spLocks noGrp="1"/>
          </p:cNvSpPr>
          <p:nvPr>
            <p:ph type="sldNum" sz="quarter" idx="10"/>
          </p:nvPr>
        </p:nvSpPr>
        <p:spPr/>
        <p:txBody>
          <a:bodyPr/>
          <a:lstStyle/>
          <a:p>
            <a:fld id="{319BBCC6-3723-4F5C-ABBD-CB0858F14F96}" type="slidenum">
              <a:rPr lang="en-US" smtClean="0"/>
              <a:t>10</a:t>
            </a:fld>
            <a:endParaRPr lang="en-US"/>
          </a:p>
        </p:txBody>
      </p:sp>
      <p:sp>
        <p:nvSpPr>
          <p:cNvPr id="3" name="Text Placeholder 2">
            <a:extLst>
              <a:ext uri="{FF2B5EF4-FFF2-40B4-BE49-F238E27FC236}">
                <a16:creationId xmlns:a16="http://schemas.microsoft.com/office/drawing/2014/main" id="{064CADB8-05B4-DB02-3E5C-75023DE1634A}"/>
              </a:ext>
            </a:extLst>
          </p:cNvPr>
          <p:cNvSpPr>
            <a:spLocks noGrp="1"/>
          </p:cNvSpPr>
          <p:nvPr>
            <p:ph type="body" sz="quarter" idx="13"/>
          </p:nvPr>
        </p:nvSpPr>
        <p:spPr/>
        <p:txBody>
          <a:bodyPr/>
          <a:lstStyle/>
          <a:p>
            <a:r>
              <a:rPr lang="en-GB" dirty="0"/>
              <a:t>Inflation persistence is a source of concern</a:t>
            </a:r>
          </a:p>
        </p:txBody>
      </p:sp>
      <p:sp>
        <p:nvSpPr>
          <p:cNvPr id="5" name="Text Placeholder 4">
            <a:extLst>
              <a:ext uri="{FF2B5EF4-FFF2-40B4-BE49-F238E27FC236}">
                <a16:creationId xmlns:a16="http://schemas.microsoft.com/office/drawing/2014/main" id="{0A9ED891-C242-97A1-C9E6-B04A293E5F76}"/>
              </a:ext>
            </a:extLst>
          </p:cNvPr>
          <p:cNvSpPr>
            <a:spLocks noGrp="1"/>
          </p:cNvSpPr>
          <p:nvPr>
            <p:ph type="body" sz="quarter" idx="14"/>
          </p:nvPr>
        </p:nvSpPr>
        <p:spPr/>
        <p:txBody>
          <a:bodyPr/>
          <a:lstStyle/>
          <a:p>
            <a:r>
              <a:rPr lang="en-GB" sz="900" dirty="0"/>
              <a:t>Note: For the euro area, the August number is a flash estimate.</a:t>
            </a:r>
          </a:p>
          <a:p>
            <a:r>
              <a:rPr lang="en-GB" sz="900" dirty="0"/>
              <a:t>Source: OECD Consumer Price database; Eurostat; and OECD calculations.</a:t>
            </a:r>
          </a:p>
        </p:txBody>
      </p:sp>
      <p:sp>
        <p:nvSpPr>
          <p:cNvPr id="6" name="Text Placeholder 5">
            <a:extLst>
              <a:ext uri="{FF2B5EF4-FFF2-40B4-BE49-F238E27FC236}">
                <a16:creationId xmlns:a16="http://schemas.microsoft.com/office/drawing/2014/main" id="{8613BFD5-2BEA-5FD1-EAB9-3522A5AA9649}"/>
              </a:ext>
            </a:extLst>
          </p:cNvPr>
          <p:cNvSpPr>
            <a:spLocks noGrp="1"/>
          </p:cNvSpPr>
          <p:nvPr>
            <p:ph type="body" sz="quarter" idx="17"/>
          </p:nvPr>
        </p:nvSpPr>
        <p:spPr/>
        <p:txBody>
          <a:bodyPr/>
          <a:lstStyle/>
          <a:p>
            <a:r>
              <a:rPr lang="en-GB" dirty="0"/>
              <a:t>Core inflation</a:t>
            </a:r>
          </a:p>
          <a:p>
            <a:pPr lvl="1"/>
            <a:r>
              <a:rPr lang="en-GB" dirty="0"/>
              <a:t>%, y-o-y</a:t>
            </a:r>
          </a:p>
        </p:txBody>
      </p:sp>
      <p:sp>
        <p:nvSpPr>
          <p:cNvPr id="10" name="Text Placeholder 9">
            <a:extLst>
              <a:ext uri="{FF2B5EF4-FFF2-40B4-BE49-F238E27FC236}">
                <a16:creationId xmlns:a16="http://schemas.microsoft.com/office/drawing/2014/main" id="{FAF3A25A-84C8-B42C-8006-09A076476614}"/>
              </a:ext>
            </a:extLst>
          </p:cNvPr>
          <p:cNvSpPr>
            <a:spLocks noGrp="1"/>
          </p:cNvSpPr>
          <p:nvPr>
            <p:ph type="body" sz="quarter" idx="18"/>
          </p:nvPr>
        </p:nvSpPr>
        <p:spPr/>
        <p:txBody>
          <a:bodyPr/>
          <a:lstStyle/>
          <a:p>
            <a:r>
              <a:rPr lang="en-GB" dirty="0"/>
              <a:t>Sectoral consumer price inflation</a:t>
            </a:r>
          </a:p>
          <a:p>
            <a:pPr lvl="1"/>
            <a:r>
              <a:rPr lang="en-GB" dirty="0"/>
              <a:t>%, y-o-y, median advanced economies</a:t>
            </a:r>
          </a:p>
          <a:p>
            <a:endParaRPr lang="en-GB" dirty="0"/>
          </a:p>
          <a:p>
            <a:endParaRPr lang="en-GB" dirty="0"/>
          </a:p>
        </p:txBody>
      </p:sp>
      <p:sp>
        <p:nvSpPr>
          <p:cNvPr id="12" name="Text Placeholder 11">
            <a:extLst>
              <a:ext uri="{FF2B5EF4-FFF2-40B4-BE49-F238E27FC236}">
                <a16:creationId xmlns:a16="http://schemas.microsoft.com/office/drawing/2014/main" id="{4B2D1DD2-BD64-D966-EFB0-BAC650993132}"/>
              </a:ext>
            </a:extLst>
          </p:cNvPr>
          <p:cNvSpPr>
            <a:spLocks noGrp="1"/>
          </p:cNvSpPr>
          <p:nvPr>
            <p:ph type="body" sz="quarter" idx="21"/>
          </p:nvPr>
        </p:nvSpPr>
        <p:spPr>
          <a:xfrm>
            <a:off x="6269911" y="6052546"/>
            <a:ext cx="5308945" cy="805453"/>
          </a:xfrm>
        </p:spPr>
        <p:txBody>
          <a:bodyPr>
            <a:normAutofit lnSpcReduction="10000"/>
          </a:bodyPr>
          <a:lstStyle/>
          <a:p>
            <a:r>
              <a:rPr lang="en-GB" sz="900" dirty="0"/>
              <a:t>Note: Headline inflation. Country samples are based on data availability. Countries included for goods inflation are Austria, Canada, Czech Republic, Denmark, France, Greece, Hungary, Ireland, Israel, Italy, Japan, Korea, Latvia, Lithuania, Luxembourg, Netherlands, Poland, Portugal, Slovakia, Slovenia, Spain, Switzerland, the United Kingdom and the United States. For services inflation, Belgium and Estonia are also included.</a:t>
            </a:r>
          </a:p>
          <a:p>
            <a:r>
              <a:rPr lang="en-GB" sz="900" dirty="0"/>
              <a:t>Source: OECD Consumer Price database; and OECD calculations.</a:t>
            </a:r>
          </a:p>
        </p:txBody>
      </p:sp>
      <p:pic>
        <p:nvPicPr>
          <p:cNvPr id="16" name="Picture 15">
            <a:extLst>
              <a:ext uri="{FF2B5EF4-FFF2-40B4-BE49-F238E27FC236}">
                <a16:creationId xmlns:a16="http://schemas.microsoft.com/office/drawing/2014/main" id="{0CE8F798-232D-CEA4-0BD0-D8C233948B92}"/>
              </a:ext>
            </a:extLst>
          </p:cNvPr>
          <p:cNvPicPr>
            <a:picLocks noChangeAspect="1"/>
          </p:cNvPicPr>
          <p:nvPr/>
        </p:nvPicPr>
        <p:blipFill>
          <a:blip r:embed="rId3"/>
          <a:stretch>
            <a:fillRect/>
          </a:stretch>
        </p:blipFill>
        <p:spPr>
          <a:xfrm>
            <a:off x="5922090" y="1681094"/>
            <a:ext cx="6169687" cy="4243184"/>
          </a:xfrm>
          <a:prstGeom prst="rect">
            <a:avLst/>
          </a:prstGeom>
        </p:spPr>
      </p:pic>
      <p:pic>
        <p:nvPicPr>
          <p:cNvPr id="11" name="Picture 10">
            <a:extLst>
              <a:ext uri="{FF2B5EF4-FFF2-40B4-BE49-F238E27FC236}">
                <a16:creationId xmlns:a16="http://schemas.microsoft.com/office/drawing/2014/main" id="{78611AFC-C3C9-BAB6-01DF-AE6034B4390F}"/>
              </a:ext>
            </a:extLst>
          </p:cNvPr>
          <p:cNvPicPr>
            <a:picLocks noChangeAspect="1"/>
          </p:cNvPicPr>
          <p:nvPr/>
        </p:nvPicPr>
        <p:blipFill>
          <a:blip r:embed="rId4"/>
          <a:stretch>
            <a:fillRect/>
          </a:stretch>
        </p:blipFill>
        <p:spPr>
          <a:xfrm>
            <a:off x="126062" y="1681094"/>
            <a:ext cx="5767316" cy="3962743"/>
          </a:xfrm>
          <a:prstGeom prst="rect">
            <a:avLst/>
          </a:prstGeom>
        </p:spPr>
      </p:pic>
    </p:spTree>
    <p:extLst>
      <p:ext uri="{BB962C8B-B14F-4D97-AF65-F5344CB8AC3E}">
        <p14:creationId xmlns:p14="http://schemas.microsoft.com/office/powerpoint/2010/main" val="293850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925B43-60C1-BC69-8E73-86686D4E66BB}"/>
              </a:ext>
            </a:extLst>
          </p:cNvPr>
          <p:cNvSpPr>
            <a:spLocks noGrp="1"/>
          </p:cNvSpPr>
          <p:nvPr>
            <p:ph type="sldNum" sz="quarter" idx="10"/>
          </p:nvPr>
        </p:nvSpPr>
        <p:spPr/>
        <p:txBody>
          <a:bodyPr/>
          <a:lstStyle/>
          <a:p>
            <a:fld id="{319BBCC6-3723-4F5C-ABBD-CB0858F14F96}" type="slidenum">
              <a:rPr lang="en-US" smtClean="0"/>
              <a:t>11</a:t>
            </a:fld>
            <a:endParaRPr lang="en-US"/>
          </a:p>
        </p:txBody>
      </p:sp>
      <p:sp>
        <p:nvSpPr>
          <p:cNvPr id="3" name="Text Placeholder 2">
            <a:extLst>
              <a:ext uri="{FF2B5EF4-FFF2-40B4-BE49-F238E27FC236}">
                <a16:creationId xmlns:a16="http://schemas.microsoft.com/office/drawing/2014/main" id="{CA1A2345-A441-3CEC-E4CB-25A76F3F0E42}"/>
              </a:ext>
            </a:extLst>
          </p:cNvPr>
          <p:cNvSpPr>
            <a:spLocks noGrp="1"/>
          </p:cNvSpPr>
          <p:nvPr>
            <p:ph type="body" sz="quarter" idx="13"/>
          </p:nvPr>
        </p:nvSpPr>
        <p:spPr/>
        <p:txBody>
          <a:bodyPr/>
          <a:lstStyle/>
          <a:p>
            <a:r>
              <a:rPr lang="en-US" dirty="0"/>
              <a:t>Disruptions to food and energy markets are still a risk</a:t>
            </a:r>
            <a:endParaRPr lang="en-GB" dirty="0"/>
          </a:p>
        </p:txBody>
      </p:sp>
      <p:sp>
        <p:nvSpPr>
          <p:cNvPr id="4" name="Text Placeholder 3">
            <a:extLst>
              <a:ext uri="{FF2B5EF4-FFF2-40B4-BE49-F238E27FC236}">
                <a16:creationId xmlns:a16="http://schemas.microsoft.com/office/drawing/2014/main" id="{32501356-29BC-F43D-4516-8F64C8BD30E7}"/>
              </a:ext>
            </a:extLst>
          </p:cNvPr>
          <p:cNvSpPr>
            <a:spLocks noGrp="1"/>
          </p:cNvSpPr>
          <p:nvPr>
            <p:ph type="body" sz="quarter" idx="14"/>
          </p:nvPr>
        </p:nvSpPr>
        <p:spPr/>
        <p:txBody>
          <a:bodyPr/>
          <a:lstStyle/>
          <a:p>
            <a:r>
              <a:rPr lang="en-GB" sz="900" dirty="0"/>
              <a:t>Note: Price indices in real terms.</a:t>
            </a:r>
          </a:p>
          <a:p>
            <a:r>
              <a:rPr lang="en-GB" sz="900" dirty="0"/>
              <a:t>Source: FAO; and OECD calculations.</a:t>
            </a:r>
          </a:p>
        </p:txBody>
      </p:sp>
      <p:sp>
        <p:nvSpPr>
          <p:cNvPr id="5" name="Text Placeholder 4">
            <a:extLst>
              <a:ext uri="{FF2B5EF4-FFF2-40B4-BE49-F238E27FC236}">
                <a16:creationId xmlns:a16="http://schemas.microsoft.com/office/drawing/2014/main" id="{CD379290-5877-8994-956F-809D30F671A5}"/>
              </a:ext>
            </a:extLst>
          </p:cNvPr>
          <p:cNvSpPr>
            <a:spLocks noGrp="1"/>
          </p:cNvSpPr>
          <p:nvPr>
            <p:ph type="body" sz="quarter" idx="17"/>
          </p:nvPr>
        </p:nvSpPr>
        <p:spPr/>
        <p:txBody>
          <a:bodyPr/>
          <a:lstStyle/>
          <a:p>
            <a:r>
              <a:rPr lang="en-GB" dirty="0"/>
              <a:t>FAO food price index</a:t>
            </a:r>
          </a:p>
          <a:p>
            <a:pPr lvl="1"/>
            <a:r>
              <a:rPr lang="en-GB"/>
              <a:t>Index, </a:t>
            </a:r>
            <a:r>
              <a:rPr lang="en-GB" dirty="0"/>
              <a:t>January 2019 = 100</a:t>
            </a:r>
          </a:p>
        </p:txBody>
      </p:sp>
      <p:sp>
        <p:nvSpPr>
          <p:cNvPr id="6" name="Text Placeholder 5">
            <a:extLst>
              <a:ext uri="{FF2B5EF4-FFF2-40B4-BE49-F238E27FC236}">
                <a16:creationId xmlns:a16="http://schemas.microsoft.com/office/drawing/2014/main" id="{4571E7A2-1112-D0E1-EA88-353651F48DFB}"/>
              </a:ext>
            </a:extLst>
          </p:cNvPr>
          <p:cNvSpPr>
            <a:spLocks noGrp="1"/>
          </p:cNvSpPr>
          <p:nvPr>
            <p:ph type="body" sz="quarter" idx="18"/>
          </p:nvPr>
        </p:nvSpPr>
        <p:spPr/>
        <p:txBody>
          <a:bodyPr/>
          <a:lstStyle/>
          <a:p>
            <a:r>
              <a:rPr lang="en-GB" dirty="0"/>
              <a:t>Wholesale energy prices</a:t>
            </a:r>
          </a:p>
          <a:p>
            <a:pPr lvl="1"/>
            <a:r>
              <a:rPr lang="en-GB" dirty="0"/>
              <a:t>Index, January 2019 = 100</a:t>
            </a:r>
          </a:p>
        </p:txBody>
      </p:sp>
      <p:sp>
        <p:nvSpPr>
          <p:cNvPr id="7" name="Text Placeholder 6">
            <a:extLst>
              <a:ext uri="{FF2B5EF4-FFF2-40B4-BE49-F238E27FC236}">
                <a16:creationId xmlns:a16="http://schemas.microsoft.com/office/drawing/2014/main" id="{B5D3BBC7-89EF-1592-DCD4-44535F001CFC}"/>
              </a:ext>
            </a:extLst>
          </p:cNvPr>
          <p:cNvSpPr>
            <a:spLocks noGrp="1"/>
          </p:cNvSpPr>
          <p:nvPr>
            <p:ph type="body" sz="quarter" idx="21"/>
          </p:nvPr>
        </p:nvSpPr>
        <p:spPr/>
        <p:txBody>
          <a:bodyPr/>
          <a:lstStyle/>
          <a:p>
            <a:r>
              <a:rPr lang="en-GB" sz="900" dirty="0"/>
              <a:t>Note: </a:t>
            </a:r>
            <a:r>
              <a:rPr lang="en-US" sz="900" dirty="0"/>
              <a:t>Coal refers to the HWWI coal price and natural gas corresponds to the Dutch Transfer Title Facility (TTF). Figures are based on the monthly average up to August 2023. Dotted line shows the index in January 2019 = 100.</a:t>
            </a:r>
          </a:p>
          <a:p>
            <a:r>
              <a:rPr lang="en-US" sz="900" dirty="0"/>
              <a:t>Source: Refinitiv; and OECD calculations.</a:t>
            </a:r>
            <a:endParaRPr lang="en-GB" sz="900" dirty="0"/>
          </a:p>
        </p:txBody>
      </p:sp>
      <p:pic>
        <p:nvPicPr>
          <p:cNvPr id="17" name="Picture 16">
            <a:extLst>
              <a:ext uri="{FF2B5EF4-FFF2-40B4-BE49-F238E27FC236}">
                <a16:creationId xmlns:a16="http://schemas.microsoft.com/office/drawing/2014/main" id="{7EED2DFD-F37E-8B4B-F5B2-AA0B7BD2328C}"/>
              </a:ext>
            </a:extLst>
          </p:cNvPr>
          <p:cNvPicPr>
            <a:picLocks noChangeAspect="1"/>
          </p:cNvPicPr>
          <p:nvPr/>
        </p:nvPicPr>
        <p:blipFill>
          <a:blip r:embed="rId3"/>
          <a:stretch>
            <a:fillRect/>
          </a:stretch>
        </p:blipFill>
        <p:spPr>
          <a:xfrm>
            <a:off x="6286980" y="1761453"/>
            <a:ext cx="5742930" cy="4017612"/>
          </a:xfrm>
          <a:prstGeom prst="rect">
            <a:avLst/>
          </a:prstGeom>
        </p:spPr>
      </p:pic>
      <p:pic>
        <p:nvPicPr>
          <p:cNvPr id="9" name="Picture 8">
            <a:extLst>
              <a:ext uri="{FF2B5EF4-FFF2-40B4-BE49-F238E27FC236}">
                <a16:creationId xmlns:a16="http://schemas.microsoft.com/office/drawing/2014/main" id="{8B10FF16-CBAA-9ED1-D547-CF00A98001D1}"/>
              </a:ext>
            </a:extLst>
          </p:cNvPr>
          <p:cNvPicPr>
            <a:picLocks noChangeAspect="1"/>
          </p:cNvPicPr>
          <p:nvPr/>
        </p:nvPicPr>
        <p:blipFill>
          <a:blip r:embed="rId4"/>
          <a:stretch>
            <a:fillRect/>
          </a:stretch>
        </p:blipFill>
        <p:spPr>
          <a:xfrm>
            <a:off x="126062" y="1788887"/>
            <a:ext cx="5773412" cy="3962743"/>
          </a:xfrm>
          <a:prstGeom prst="rect">
            <a:avLst/>
          </a:prstGeom>
        </p:spPr>
      </p:pic>
    </p:spTree>
    <p:extLst>
      <p:ext uri="{BB962C8B-B14F-4D97-AF65-F5344CB8AC3E}">
        <p14:creationId xmlns:p14="http://schemas.microsoft.com/office/powerpoint/2010/main" val="146723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85521A-38FC-6671-6C75-89D954CA01F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9BBCC6-3723-4F5C-ABBD-CB0858F14F96}" type="slidenum">
              <a:rPr kumimoji="0" lang="en-US" sz="1200" b="1" i="0" u="none" strike="noStrike" kern="1200" cap="none" spc="0" normalizeH="0" baseline="0" noProof="0" smtClean="0">
                <a:ln>
                  <a:noFill/>
                </a:ln>
                <a:solidFill>
                  <a:srgbClr val="FFFFFF"/>
                </a:solidFill>
                <a:effectLst/>
                <a:uLnTx/>
                <a:uFillTx/>
                <a:latin typeface="Calibri" panose="020F0502020204030204" pitchFamily="34" charset="0"/>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F476810A-1DB3-3305-B676-95E7C25F0131}"/>
              </a:ext>
            </a:extLst>
          </p:cNvPr>
          <p:cNvSpPr>
            <a:spLocks noGrp="1"/>
          </p:cNvSpPr>
          <p:nvPr>
            <p:ph type="body" sz="quarter" idx="13"/>
          </p:nvPr>
        </p:nvSpPr>
        <p:spPr/>
        <p:txBody>
          <a:bodyPr/>
          <a:lstStyle/>
          <a:p>
            <a:r>
              <a:rPr lang="en-GB" dirty="0"/>
              <a:t>A further weakening of China would hurt the global economy</a:t>
            </a:r>
            <a:endParaRPr lang="en-US" dirty="0"/>
          </a:p>
        </p:txBody>
      </p:sp>
      <p:sp>
        <p:nvSpPr>
          <p:cNvPr id="4" name="Text Placeholder 3">
            <a:extLst>
              <a:ext uri="{FF2B5EF4-FFF2-40B4-BE49-F238E27FC236}">
                <a16:creationId xmlns:a16="http://schemas.microsoft.com/office/drawing/2014/main" id="{41DBA16A-971D-ED09-D23A-74188B4D29BE}"/>
              </a:ext>
            </a:extLst>
          </p:cNvPr>
          <p:cNvSpPr>
            <a:spLocks noGrp="1"/>
          </p:cNvSpPr>
          <p:nvPr>
            <p:ph type="body" sz="quarter" idx="14"/>
          </p:nvPr>
        </p:nvSpPr>
        <p:spPr/>
        <p:txBody>
          <a:bodyPr>
            <a:normAutofit/>
          </a:bodyPr>
          <a:lstStyle/>
          <a:p>
            <a:r>
              <a:rPr lang="en-US" sz="900" dirty="0"/>
              <a:t>Note: Simulated impact of an unanticipated one year slowdown of 3% in China domestic demand growth, an increase of 50 basis points in global investment risk premia and an average decline of 10% in equity prices in all countries, and an endogenous monetary policy reaction. The blue bar shows the direct impact of the slowdown in domestic demand; the green bar shows the additional impact from higher uncertainty and lower equity prices. Commodity exporters include Argentina, Brazil, Chile, Indonesia, Norway, Russia, South Africa and other non-OECD oil-producing countries. Rest of Asia includes India, Japan, Korea and the Dynamic Asian Economies (excluding Indonesia).</a:t>
            </a:r>
          </a:p>
          <a:p>
            <a:r>
              <a:rPr lang="en-US" sz="900" dirty="0"/>
              <a:t>Source: OECD calculations using </a:t>
            </a:r>
            <a:r>
              <a:rPr lang="en-US" sz="900" dirty="0" err="1"/>
              <a:t>NiGEM</a:t>
            </a:r>
            <a:r>
              <a:rPr lang="en-US" sz="900" dirty="0"/>
              <a:t>.</a:t>
            </a:r>
          </a:p>
        </p:txBody>
      </p:sp>
      <p:sp>
        <p:nvSpPr>
          <p:cNvPr id="5" name="Text Placeholder 4">
            <a:extLst>
              <a:ext uri="{FF2B5EF4-FFF2-40B4-BE49-F238E27FC236}">
                <a16:creationId xmlns:a16="http://schemas.microsoft.com/office/drawing/2014/main" id="{E2FBE5A7-E90F-85F0-8608-C6FA338D3B08}"/>
              </a:ext>
            </a:extLst>
          </p:cNvPr>
          <p:cNvSpPr>
            <a:spLocks noGrp="1"/>
          </p:cNvSpPr>
          <p:nvPr>
            <p:ph type="body" sz="quarter" idx="17"/>
          </p:nvPr>
        </p:nvSpPr>
        <p:spPr/>
        <p:txBody>
          <a:bodyPr/>
          <a:lstStyle/>
          <a:p>
            <a:r>
              <a:rPr lang="en-GB" dirty="0"/>
              <a:t>Simulated GDP impact in first year</a:t>
            </a:r>
          </a:p>
          <a:p>
            <a:pPr lvl="1"/>
            <a:r>
              <a:rPr lang="en-GB" dirty="0"/>
              <a:t>% difference from baseline</a:t>
            </a:r>
            <a:endParaRPr lang="en-US" dirty="0"/>
          </a:p>
        </p:txBody>
      </p:sp>
      <p:pic>
        <p:nvPicPr>
          <p:cNvPr id="6" name="Picture 5">
            <a:extLst>
              <a:ext uri="{FF2B5EF4-FFF2-40B4-BE49-F238E27FC236}">
                <a16:creationId xmlns:a16="http://schemas.microsoft.com/office/drawing/2014/main" id="{F474A835-D2A3-980D-4A54-169C379B78B7}"/>
              </a:ext>
            </a:extLst>
          </p:cNvPr>
          <p:cNvPicPr>
            <a:picLocks noChangeAspect="1"/>
          </p:cNvPicPr>
          <p:nvPr/>
        </p:nvPicPr>
        <p:blipFill>
          <a:blip r:embed="rId3"/>
          <a:stretch>
            <a:fillRect/>
          </a:stretch>
        </p:blipFill>
        <p:spPr>
          <a:xfrm>
            <a:off x="642898" y="1781169"/>
            <a:ext cx="10894496" cy="4072481"/>
          </a:xfrm>
          <a:prstGeom prst="rect">
            <a:avLst/>
          </a:prstGeom>
        </p:spPr>
      </p:pic>
    </p:spTree>
    <p:extLst>
      <p:ext uri="{BB962C8B-B14F-4D97-AF65-F5344CB8AC3E}">
        <p14:creationId xmlns:p14="http://schemas.microsoft.com/office/powerpoint/2010/main" val="381479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A7FC6D-D132-3E71-B4B3-154517727626}"/>
              </a:ext>
            </a:extLst>
          </p:cNvPr>
          <p:cNvSpPr/>
          <p:nvPr/>
        </p:nvSpPr>
        <p:spPr>
          <a:xfrm>
            <a:off x="0" y="6437269"/>
            <a:ext cx="9768408" cy="4207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Georgia"/>
              <a:ea typeface="+mn-ea"/>
              <a:cs typeface="+mn-cs"/>
            </a:endParaRPr>
          </a:p>
        </p:txBody>
      </p:sp>
      <p:sp>
        <p:nvSpPr>
          <p:cNvPr id="2" name="Title 1">
            <a:extLst>
              <a:ext uri="{FF2B5EF4-FFF2-40B4-BE49-F238E27FC236}">
                <a16:creationId xmlns:a16="http://schemas.microsoft.com/office/drawing/2014/main" id="{E9DF2A87-20C1-92DB-FD72-5E7DC8471707}"/>
              </a:ext>
            </a:extLst>
          </p:cNvPr>
          <p:cNvSpPr>
            <a:spLocks noGrp="1"/>
          </p:cNvSpPr>
          <p:nvPr>
            <p:ph type="ctrTitle"/>
          </p:nvPr>
        </p:nvSpPr>
        <p:spPr>
          <a:xfrm>
            <a:off x="2010203" y="71296"/>
            <a:ext cx="8640960" cy="1246495"/>
          </a:xfrm>
          <a:effectLst/>
        </p:spPr>
        <p:txBody>
          <a:bodyPr/>
          <a:lstStyle/>
          <a:p>
            <a:pPr algn="ctr"/>
            <a:r>
              <a:rPr lang="en-GB" b="1" dirty="0">
                <a:solidFill>
                  <a:schemeClr val="tx2">
                    <a:lumMod val="75000"/>
                  </a:schemeClr>
                </a:solidFill>
                <a:latin typeface="Arial"/>
              </a:rPr>
              <a:t>OECD ECONOMIC SURVEY </a:t>
            </a:r>
            <a:br>
              <a:rPr lang="en-GB" b="1" dirty="0">
                <a:solidFill>
                  <a:schemeClr val="tx2">
                    <a:lumMod val="75000"/>
                  </a:schemeClr>
                </a:solidFill>
                <a:latin typeface="Arial"/>
              </a:rPr>
            </a:br>
            <a:r>
              <a:rPr lang="en-GB" b="1" dirty="0">
                <a:solidFill>
                  <a:schemeClr val="tx2">
                    <a:lumMod val="75000"/>
                  </a:schemeClr>
                </a:solidFill>
                <a:latin typeface="Arial"/>
              </a:rPr>
              <a:t>OF CROATIA</a:t>
            </a:r>
            <a:endParaRPr lang="en-GB" b="1" dirty="0">
              <a:solidFill>
                <a:schemeClr val="tx2">
                  <a:lumMod val="75000"/>
                </a:schemeClr>
              </a:solidFill>
            </a:endParaRPr>
          </a:p>
        </p:txBody>
      </p:sp>
      <p:sp>
        <p:nvSpPr>
          <p:cNvPr id="4" name="TextBox 3">
            <a:extLst>
              <a:ext uri="{FF2B5EF4-FFF2-40B4-BE49-F238E27FC236}">
                <a16:creationId xmlns:a16="http://schemas.microsoft.com/office/drawing/2014/main" id="{1D58E87A-DB28-AAE6-2456-E8DC8B0AF812}"/>
              </a:ext>
            </a:extLst>
          </p:cNvPr>
          <p:cNvSpPr txBox="1"/>
          <p:nvPr/>
        </p:nvSpPr>
        <p:spPr>
          <a:xfrm>
            <a:off x="2711624" y="1073539"/>
            <a:ext cx="7776864" cy="523220"/>
          </a:xfrm>
          <a:prstGeom prst="rect">
            <a:avLst/>
          </a:prstGeom>
          <a:noFill/>
          <a:effectLst>
            <a:outerShdw blurRad="50800" dist="38100" dir="2700000" algn="tl" rotWithShape="0">
              <a:schemeClr val="tx1">
                <a:lumMod val="75000"/>
                <a:alpha val="40000"/>
              </a:scheme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6299">
                    <a:lumMod val="75000"/>
                  </a:srgbClr>
                </a:solidFill>
                <a:effectLst/>
                <a:uLnTx/>
                <a:uFillTx/>
                <a:latin typeface="Arial"/>
                <a:ea typeface="+mn-ea"/>
                <a:cs typeface="+mn-cs"/>
              </a:rPr>
              <a:t>For faster and sustainable convergence</a:t>
            </a:r>
            <a:endParaRPr kumimoji="0" lang="en-GB" sz="2800" b="1" i="0" u="none" strike="noStrike" kern="1200" cap="none" spc="0" normalizeH="0" baseline="0" noProof="0" dirty="0">
              <a:ln>
                <a:noFill/>
              </a:ln>
              <a:solidFill>
                <a:srgbClr val="006299">
                  <a:lumMod val="75000"/>
                </a:srgbClr>
              </a:solidFill>
              <a:effectLst/>
              <a:uLnTx/>
              <a:uFillTx/>
              <a:latin typeface="Arial"/>
              <a:ea typeface="+mn-ea"/>
              <a:cs typeface="+mn-cs"/>
            </a:endParaRPr>
          </a:p>
        </p:txBody>
      </p:sp>
      <p:pic>
        <p:nvPicPr>
          <p:cNvPr id="6" name="Picture 6">
            <a:hlinkClick r:id="rId3"/>
            <a:extLst>
              <a:ext uri="{FF2B5EF4-FFF2-40B4-BE49-F238E27FC236}">
                <a16:creationId xmlns:a16="http://schemas.microsoft.com/office/drawing/2014/main" id="{0654D900-1A63-A637-C4DC-7CE9387D1F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9838" y="6428761"/>
            <a:ext cx="420731" cy="420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FC71225-5D20-B371-E70C-ED8D73C64D99}"/>
              </a:ext>
            </a:extLst>
          </p:cNvPr>
          <p:cNvSpPr txBox="1"/>
          <p:nvPr/>
        </p:nvSpPr>
        <p:spPr>
          <a:xfrm>
            <a:off x="2165101" y="6494316"/>
            <a:ext cx="1626643"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727272"/>
                </a:solidFill>
                <a:effectLst/>
                <a:uLnTx/>
                <a:uFillTx/>
                <a:latin typeface="Arial"/>
                <a:ea typeface="+mn-ea"/>
                <a:cs typeface="+mn-cs"/>
              </a:rPr>
              <a:t>@OECDeconomy</a:t>
            </a:r>
            <a:endParaRPr kumimoji="0" lang="en-GB" sz="1300" b="0" i="0" u="none" strike="noStrike" kern="1200" cap="none" spc="0" normalizeH="0" baseline="0" noProof="0" dirty="0">
              <a:ln>
                <a:noFill/>
              </a:ln>
              <a:solidFill>
                <a:srgbClr val="727272"/>
              </a:solidFill>
              <a:effectLst/>
              <a:uLnTx/>
              <a:uFillTx/>
              <a:latin typeface="Arial"/>
              <a:ea typeface="+mn-ea"/>
              <a:cs typeface="+mn-cs"/>
            </a:endParaRPr>
          </a:p>
        </p:txBody>
      </p:sp>
      <p:sp>
        <p:nvSpPr>
          <p:cNvPr id="9" name="TextBox 8">
            <a:extLst>
              <a:ext uri="{FF2B5EF4-FFF2-40B4-BE49-F238E27FC236}">
                <a16:creationId xmlns:a16="http://schemas.microsoft.com/office/drawing/2014/main" id="{E2F1FB78-E610-0E40-D08A-AC20F040F653}"/>
              </a:ext>
            </a:extLst>
          </p:cNvPr>
          <p:cNvSpPr txBox="1"/>
          <p:nvPr/>
        </p:nvSpPr>
        <p:spPr>
          <a:xfrm>
            <a:off x="713613" y="6494316"/>
            <a:ext cx="1086225"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727272"/>
                </a:solidFill>
                <a:effectLst/>
                <a:uLnTx/>
                <a:uFillTx/>
                <a:latin typeface="Arial"/>
                <a:ea typeface="+mn-ea"/>
                <a:cs typeface="+mn-cs"/>
              </a:rPr>
              <a:t>@OECD</a:t>
            </a:r>
          </a:p>
        </p:txBody>
      </p:sp>
      <p:sp>
        <p:nvSpPr>
          <p:cNvPr id="10" name="TextBox 9">
            <a:extLst>
              <a:ext uri="{FF2B5EF4-FFF2-40B4-BE49-F238E27FC236}">
                <a16:creationId xmlns:a16="http://schemas.microsoft.com/office/drawing/2014/main" id="{5872184F-B3B9-7B35-3C24-3DD1640C397F}"/>
              </a:ext>
            </a:extLst>
          </p:cNvPr>
          <p:cNvSpPr txBox="1"/>
          <p:nvPr/>
        </p:nvSpPr>
        <p:spPr>
          <a:xfrm>
            <a:off x="5370481" y="6471233"/>
            <a:ext cx="14045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727272"/>
                </a:solidFill>
                <a:effectLst/>
                <a:uLnTx/>
                <a:uFillTx/>
                <a:latin typeface="Arial"/>
                <a:ea typeface="+mn-ea"/>
                <a:cs typeface="+mn-cs"/>
                <a:hlinkClick r:id="rId5"/>
              </a:rPr>
              <a:t>oe.cd/</a:t>
            </a:r>
            <a:r>
              <a:rPr kumimoji="0" lang="fr-FR" sz="1600" b="0" i="0" u="none" strike="noStrike" kern="1200" cap="none" spc="0" normalizeH="0" baseline="0" noProof="0" dirty="0" err="1">
                <a:ln>
                  <a:noFill/>
                </a:ln>
                <a:solidFill>
                  <a:srgbClr val="727272"/>
                </a:solidFill>
                <a:effectLst/>
                <a:uLnTx/>
                <a:uFillTx/>
                <a:latin typeface="Arial"/>
                <a:ea typeface="+mn-ea"/>
                <a:cs typeface="+mn-cs"/>
                <a:hlinkClick r:id="rId5"/>
              </a:rPr>
              <a:t>Croatia</a:t>
            </a:r>
            <a:endParaRPr kumimoji="0" lang="en-GB" sz="1600" b="0" i="0" u="none" strike="noStrike" kern="1200" cap="none" spc="0" normalizeH="0" baseline="0" noProof="0" dirty="0">
              <a:ln>
                <a:noFill/>
              </a:ln>
              <a:solidFill>
                <a:srgbClr val="727272"/>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C809A51C-440F-F4AF-93A7-8EA61BA638BA}"/>
              </a:ext>
            </a:extLst>
          </p:cNvPr>
          <p:cNvPicPr>
            <a:picLocks noChangeAspect="1"/>
          </p:cNvPicPr>
          <p:nvPr/>
        </p:nvPicPr>
        <p:blipFill>
          <a:blip r:embed="rId6"/>
          <a:stretch>
            <a:fillRect/>
          </a:stretch>
        </p:blipFill>
        <p:spPr>
          <a:xfrm>
            <a:off x="383595" y="6428796"/>
            <a:ext cx="420660" cy="420660"/>
          </a:xfrm>
          <a:prstGeom prst="rect">
            <a:avLst/>
          </a:prstGeom>
        </p:spPr>
      </p:pic>
      <p:sp>
        <p:nvSpPr>
          <p:cNvPr id="5" name="TextBox 4">
            <a:extLst>
              <a:ext uri="{FF2B5EF4-FFF2-40B4-BE49-F238E27FC236}">
                <a16:creationId xmlns:a16="http://schemas.microsoft.com/office/drawing/2014/main" id="{5026F568-B911-739A-4359-63C8CBAE5D63}"/>
              </a:ext>
            </a:extLst>
          </p:cNvPr>
          <p:cNvSpPr txBox="1"/>
          <p:nvPr/>
        </p:nvSpPr>
        <p:spPr>
          <a:xfrm>
            <a:off x="4010332" y="1484784"/>
            <a:ext cx="417133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6299">
                    <a:lumMod val="75000"/>
                  </a:srgbClr>
                </a:solidFill>
                <a:effectLst/>
                <a:uLnTx/>
                <a:uFillTx/>
                <a:latin typeface="Arial"/>
                <a:ea typeface="+mn-ea"/>
                <a:cs typeface="+mn-cs"/>
              </a:rPr>
              <a:t>Zagreb, 21 September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727272"/>
              </a:solidFill>
              <a:effectLst/>
              <a:uLnTx/>
              <a:uFillTx/>
              <a:latin typeface="Georgia"/>
              <a:ea typeface="+mn-ea"/>
              <a:cs typeface="+mn-cs"/>
            </a:endParaRPr>
          </a:p>
        </p:txBody>
      </p:sp>
    </p:spTree>
    <p:extLst>
      <p:ext uri="{BB962C8B-B14F-4D97-AF65-F5344CB8AC3E}">
        <p14:creationId xmlns:p14="http://schemas.microsoft.com/office/powerpoint/2010/main" val="1492863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DFD025-E0C4-45EB-B60C-D7F063D73E6C}"/>
              </a:ext>
            </a:extLst>
          </p:cNvPr>
          <p:cNvSpPr>
            <a:spLocks noGrp="1"/>
          </p:cNvSpPr>
          <p:nvPr>
            <p:ph type="title"/>
          </p:nvPr>
        </p:nvSpPr>
        <p:spPr/>
        <p:txBody>
          <a:bodyPr/>
          <a:lstStyle/>
          <a:p>
            <a:pPr algn="ctr"/>
            <a:r>
              <a:rPr lang="en-GB" sz="2800" b="1" dirty="0">
                <a:solidFill>
                  <a:schemeClr val="tx2"/>
                </a:solidFill>
              </a:rPr>
              <a:t>Growth is resilient</a:t>
            </a:r>
            <a:endParaRPr lang="en-US" sz="2800" b="1" dirty="0">
              <a:solidFill>
                <a:schemeClr val="tx2"/>
              </a:solidFill>
            </a:endParaRPr>
          </a:p>
        </p:txBody>
      </p:sp>
      <p:sp>
        <p:nvSpPr>
          <p:cNvPr id="4" name="TextBox 3">
            <a:extLst>
              <a:ext uri="{FF2B5EF4-FFF2-40B4-BE49-F238E27FC236}">
                <a16:creationId xmlns:a16="http://schemas.microsoft.com/office/drawing/2014/main" id="{F66AB318-328A-4381-8256-7A827AC352D1}"/>
              </a:ext>
            </a:extLst>
          </p:cNvPr>
          <p:cNvSpPr txBox="1"/>
          <p:nvPr/>
        </p:nvSpPr>
        <p:spPr>
          <a:xfrm>
            <a:off x="0" y="6334780"/>
            <a:ext cx="107045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The shaded area shows projections. Peers are an average of the Czech Republic, Hungary, the Slovak Republic and Slovenia.</a:t>
            </a:r>
            <a:endPar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OECD Economic Outlook 113 (database), updated. </a:t>
            </a:r>
            <a:endPar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96F163DA-0DEF-68D0-9507-2354C97636D6}"/>
              </a:ext>
            </a:extLst>
          </p:cNvPr>
          <p:cNvGrpSpPr/>
          <p:nvPr/>
        </p:nvGrpSpPr>
        <p:grpSpPr>
          <a:xfrm>
            <a:off x="1596000" y="1772962"/>
            <a:ext cx="9000000" cy="4140000"/>
            <a:chOff x="0" y="0"/>
            <a:chExt cx="9000000" cy="4140000"/>
          </a:xfrm>
        </p:grpSpPr>
        <p:sp>
          <p:nvSpPr>
            <p:cNvPr id="12" name="xlamShading21">
              <a:extLst>
                <a:ext uri="{FF2B5EF4-FFF2-40B4-BE49-F238E27FC236}">
                  <a16:creationId xmlns:a16="http://schemas.microsoft.com/office/drawing/2014/main" id="{33D8FF36-FA17-47C3-8044-3549A85AD614}"/>
                </a:ext>
              </a:extLst>
            </p:cNvPr>
            <p:cNvSpPr/>
            <p:nvPr/>
          </p:nvSpPr>
          <p:spPr>
            <a:xfrm>
              <a:off x="7242081" y="381060"/>
              <a:ext cx="1749600" cy="3416100"/>
            </a:xfrm>
            <a:prstGeom prst="rect">
              <a:avLst/>
            </a:prstGeom>
            <a:solidFill>
              <a:srgbClr val="EDF0F7"/>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27272">
                    <a:lumMod val="50000"/>
                  </a:srgbClr>
                </a:solidFill>
                <a:effectLst/>
                <a:uLnTx/>
                <a:uFillTx/>
                <a:latin typeface="Georgia"/>
                <a:ea typeface="+mn-ea"/>
                <a:cs typeface="+mn-cs"/>
              </a:endParaRPr>
            </a:p>
          </p:txBody>
        </p:sp>
        <p:sp>
          <p:nvSpPr>
            <p:cNvPr id="13" name="xlamShading11">
              <a:extLst>
                <a:ext uri="{FF2B5EF4-FFF2-40B4-BE49-F238E27FC236}">
                  <a16:creationId xmlns:a16="http://schemas.microsoft.com/office/drawing/2014/main" id="{F850B7A8-0391-45FA-A0AF-3F39EA0C924B}"/>
                </a:ext>
              </a:extLst>
            </p:cNvPr>
            <p:cNvSpPr/>
            <p:nvPr/>
          </p:nvSpPr>
          <p:spPr>
            <a:xfrm>
              <a:off x="431706" y="400110"/>
              <a:ext cx="6810375" cy="3390900"/>
            </a:xfrm>
            <a:prstGeom prst="rect">
              <a:avLst/>
            </a:prstGeom>
            <a:solidFill>
              <a:srgbClr val="FFFFF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27272">
                    <a:lumMod val="50000"/>
                  </a:srgbClr>
                </a:solidFill>
                <a:effectLst/>
                <a:uLnTx/>
                <a:uFillTx/>
                <a:latin typeface="Georgia"/>
                <a:ea typeface="+mn-ea"/>
                <a:cs typeface="+mn-cs"/>
              </a:endParaRPr>
            </a:p>
          </p:txBody>
        </p:sp>
        <p:graphicFrame>
          <p:nvGraphicFramePr>
            <p:cNvPr id="14" name="Chart 13">
              <a:extLst>
                <a:ext uri="{FF2B5EF4-FFF2-40B4-BE49-F238E27FC236}">
                  <a16:creationId xmlns:a16="http://schemas.microsoft.com/office/drawing/2014/main" id="{8B05075D-DCB2-445A-99E9-695E1CBBE1D1}"/>
                </a:ext>
              </a:extLst>
            </p:cNvPr>
            <p:cNvGraphicFramePr>
              <a:graphicFrameLocks/>
            </p:cNvGraphicFramePr>
            <p:nvPr/>
          </p:nvGraphicFramePr>
          <p:xfrm>
            <a:off x="0" y="0"/>
            <a:ext cx="9000000" cy="4140000"/>
          </p:xfrm>
          <a:graphic>
            <a:graphicData uri="http://schemas.openxmlformats.org/drawingml/2006/chart">
              <c:chart xmlns:c="http://schemas.openxmlformats.org/drawingml/2006/chart" xmlns:r="http://schemas.openxmlformats.org/officeDocument/2006/relationships" r:id="rId3"/>
            </a:graphicData>
          </a:graphic>
        </p:graphicFrame>
      </p:grpSp>
      <p:sp>
        <p:nvSpPr>
          <p:cNvPr id="10" name="TextBox 9">
            <a:extLst>
              <a:ext uri="{FF2B5EF4-FFF2-40B4-BE49-F238E27FC236}">
                <a16:creationId xmlns:a16="http://schemas.microsoft.com/office/drawing/2014/main" id="{A4EAC161-CF94-DD7C-671D-F7BF593F9E2F}"/>
              </a:ext>
            </a:extLst>
          </p:cNvPr>
          <p:cNvSpPr txBox="1"/>
          <p:nvPr/>
        </p:nvSpPr>
        <p:spPr>
          <a:xfrm>
            <a:off x="5390199" y="1403630"/>
            <a:ext cx="218797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rPr>
              <a:t>GDP growth, annual</a:t>
            </a:r>
            <a:endParaRPr kumimoji="0" lang="en-US"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70248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DFD025-E0C4-45EB-B60C-D7F063D73E6C}"/>
              </a:ext>
            </a:extLst>
          </p:cNvPr>
          <p:cNvSpPr>
            <a:spLocks noGrp="1"/>
          </p:cNvSpPr>
          <p:nvPr>
            <p:ph type="title"/>
          </p:nvPr>
        </p:nvSpPr>
        <p:spPr/>
        <p:txBody>
          <a:bodyPr/>
          <a:lstStyle/>
          <a:p>
            <a:pPr algn="ctr"/>
            <a:r>
              <a:rPr lang="en-GB" sz="2800" b="1" dirty="0">
                <a:solidFill>
                  <a:schemeClr val="tx2"/>
                </a:solidFill>
              </a:rPr>
              <a:t>The labour market is tight</a:t>
            </a:r>
            <a:endParaRPr lang="en-US" sz="2800" b="1" dirty="0">
              <a:solidFill>
                <a:schemeClr val="tx2"/>
              </a:solidFill>
            </a:endParaRPr>
          </a:p>
        </p:txBody>
      </p:sp>
      <p:sp>
        <p:nvSpPr>
          <p:cNvPr id="4" name="TextBox 3">
            <a:extLst>
              <a:ext uri="{FF2B5EF4-FFF2-40B4-BE49-F238E27FC236}">
                <a16:creationId xmlns:a16="http://schemas.microsoft.com/office/drawing/2014/main" id="{F66AB318-328A-4381-8256-7A827AC352D1}"/>
              </a:ext>
            </a:extLst>
          </p:cNvPr>
          <p:cNvSpPr txBox="1"/>
          <p:nvPr/>
        </p:nvSpPr>
        <p:spPr>
          <a:xfrm>
            <a:off x="0" y="6358790"/>
            <a:ext cx="11328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2023Q1 and 2023Q2 observations are OECD preliminary estimates, based on published labour force data adjusting for a series break between 2022Q4 and 2023Q1.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OECD Economic Outlook (database).</a:t>
            </a:r>
            <a:endPar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p:txBody>
      </p:sp>
      <p:graphicFrame>
        <p:nvGraphicFramePr>
          <p:cNvPr id="2" name="Chart 1">
            <a:extLst>
              <a:ext uri="{FF2B5EF4-FFF2-40B4-BE49-F238E27FC236}">
                <a16:creationId xmlns:a16="http://schemas.microsoft.com/office/drawing/2014/main" id="{00000000-0008-0000-0A00-000002000000}"/>
              </a:ext>
            </a:extLst>
          </p:cNvPr>
          <p:cNvGraphicFramePr>
            <a:graphicFrameLocks/>
          </p:cNvGraphicFramePr>
          <p:nvPr/>
        </p:nvGraphicFramePr>
        <p:xfrm>
          <a:off x="1596000" y="1848521"/>
          <a:ext cx="9000000" cy="42447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BD928E6-0725-BC54-2019-9D819FCDD2F4}"/>
              </a:ext>
            </a:extLst>
          </p:cNvPr>
          <p:cNvSpPr txBox="1"/>
          <p:nvPr/>
        </p:nvSpPr>
        <p:spPr>
          <a:xfrm>
            <a:off x="5119070" y="1400682"/>
            <a:ext cx="27061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rPr>
              <a:t>Labour market indicators</a:t>
            </a:r>
            <a:endParaRPr kumimoji="0" lang="en-US"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060525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03512" y="440139"/>
            <a:ext cx="9000000" cy="766800"/>
          </a:xfrm>
        </p:spPr>
        <p:txBody>
          <a:bodyPr/>
          <a:lstStyle/>
          <a:p>
            <a:pPr algn="ctr"/>
            <a:r>
              <a:rPr lang="en-GB" sz="2800" b="1" dirty="0">
                <a:solidFill>
                  <a:schemeClr val="tx2"/>
                </a:solidFill>
              </a:rPr>
              <a:t>Inflation is slowly declining</a:t>
            </a:r>
          </a:p>
        </p:txBody>
      </p:sp>
      <p:sp>
        <p:nvSpPr>
          <p:cNvPr id="6" name="TextBox 5">
            <a:extLst>
              <a:ext uri="{FF2B5EF4-FFF2-40B4-BE49-F238E27FC236}">
                <a16:creationId xmlns:a16="http://schemas.microsoft.com/office/drawing/2014/main" id="{44E3EA69-ABB1-4D26-8DA7-DEC8D6C9F558}"/>
              </a:ext>
            </a:extLst>
          </p:cNvPr>
          <p:cNvSpPr txBox="1"/>
          <p:nvPr/>
        </p:nvSpPr>
        <p:spPr>
          <a:xfrm>
            <a:off x="47328" y="6325410"/>
            <a:ext cx="10118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Core, headline and energy inflation are based on the </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harmonised</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consumer price index. Core inflation excludes energy and food products.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OECD Economic Outlook (database) and Eurostat.</a:t>
            </a:r>
          </a:p>
        </p:txBody>
      </p:sp>
      <p:graphicFrame>
        <p:nvGraphicFramePr>
          <p:cNvPr id="2" name="Chart 1">
            <a:extLst>
              <a:ext uri="{FF2B5EF4-FFF2-40B4-BE49-F238E27FC236}">
                <a16:creationId xmlns:a16="http://schemas.microsoft.com/office/drawing/2014/main" id="{00000000-0008-0000-0500-000002000000}"/>
              </a:ext>
            </a:extLst>
          </p:cNvPr>
          <p:cNvGraphicFramePr>
            <a:graphicFrameLocks/>
          </p:cNvGraphicFramePr>
          <p:nvPr/>
        </p:nvGraphicFramePr>
        <p:xfrm>
          <a:off x="1596000" y="1340768"/>
          <a:ext cx="9000000" cy="46601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9679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DFD025-E0C4-45EB-B60C-D7F063D73E6C}"/>
              </a:ext>
            </a:extLst>
          </p:cNvPr>
          <p:cNvSpPr>
            <a:spLocks noGrp="1"/>
          </p:cNvSpPr>
          <p:nvPr>
            <p:ph type="title"/>
          </p:nvPr>
        </p:nvSpPr>
        <p:spPr>
          <a:xfrm>
            <a:off x="1271464" y="237600"/>
            <a:ext cx="10729192" cy="1022400"/>
          </a:xfrm>
        </p:spPr>
        <p:txBody>
          <a:bodyPr/>
          <a:lstStyle/>
          <a:p>
            <a:pPr algn="ctr"/>
            <a:r>
              <a:rPr lang="en-US" sz="2800" b="1" dirty="0">
                <a:solidFill>
                  <a:schemeClr val="tx2"/>
                </a:solidFill>
              </a:rPr>
              <a:t>Fiscal policy should avoid a widening deficit in 2023 and 2024</a:t>
            </a:r>
          </a:p>
        </p:txBody>
      </p:sp>
      <p:sp>
        <p:nvSpPr>
          <p:cNvPr id="4" name="TextBox 3">
            <a:extLst>
              <a:ext uri="{FF2B5EF4-FFF2-40B4-BE49-F238E27FC236}">
                <a16:creationId xmlns:a16="http://schemas.microsoft.com/office/drawing/2014/main" id="{F66AB318-328A-4381-8256-7A827AC352D1}"/>
              </a:ext>
            </a:extLst>
          </p:cNvPr>
          <p:cNvSpPr txBox="1"/>
          <p:nvPr/>
        </p:nvSpPr>
        <p:spPr>
          <a:xfrm>
            <a:off x="0" y="6146417"/>
            <a:ext cx="113280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The fiscal balance corrected for the business cycle measures the governments fiscal stance once cyclical variation in revenues and spending are taken into account and excludes net one-off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OECD Economic Outlook 113 (database), updated.</a:t>
            </a:r>
            <a:endPar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p:txBody>
      </p:sp>
      <p:sp>
        <p:nvSpPr>
          <p:cNvPr id="5" name="TextBox 14">
            <a:extLst>
              <a:ext uri="{FF2B5EF4-FFF2-40B4-BE49-F238E27FC236}">
                <a16:creationId xmlns:a16="http://schemas.microsoft.com/office/drawing/2014/main" id="{2DAF2536-9EE6-4747-9BD2-D0754B0DF014}"/>
              </a:ext>
            </a:extLst>
          </p:cNvPr>
          <p:cNvSpPr txBox="1"/>
          <p:nvPr/>
        </p:nvSpPr>
        <p:spPr>
          <a:xfrm>
            <a:off x="2686206" y="1478804"/>
            <a:ext cx="6819588" cy="3845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Fiscal balance and fiscal balance corrected for the business cycle</a:t>
            </a:r>
          </a:p>
        </p:txBody>
      </p:sp>
      <p:grpSp>
        <p:nvGrpSpPr>
          <p:cNvPr id="9" name="Group 8">
            <a:extLst>
              <a:ext uri="{FF2B5EF4-FFF2-40B4-BE49-F238E27FC236}">
                <a16:creationId xmlns:a16="http://schemas.microsoft.com/office/drawing/2014/main" id="{F3442AFE-F649-54B4-DC12-012A14CDBCE5}"/>
              </a:ext>
            </a:extLst>
          </p:cNvPr>
          <p:cNvGrpSpPr/>
          <p:nvPr/>
        </p:nvGrpSpPr>
        <p:grpSpPr>
          <a:xfrm>
            <a:off x="1594800" y="1842433"/>
            <a:ext cx="9000000" cy="4140000"/>
            <a:chOff x="36974" y="-119567"/>
            <a:chExt cx="9000000" cy="4140000"/>
          </a:xfrm>
        </p:grpSpPr>
        <p:sp>
          <p:nvSpPr>
            <p:cNvPr id="10" name="xlamShading21">
              <a:extLst>
                <a:ext uri="{FF2B5EF4-FFF2-40B4-BE49-F238E27FC236}">
                  <a16:creationId xmlns:a16="http://schemas.microsoft.com/office/drawing/2014/main" id="{DCA3CF1B-81ED-453E-8371-59A4D5116EEC}"/>
                </a:ext>
              </a:extLst>
            </p:cNvPr>
            <p:cNvSpPr/>
            <p:nvPr/>
          </p:nvSpPr>
          <p:spPr>
            <a:xfrm>
              <a:off x="7258050" y="26840"/>
              <a:ext cx="1778924" cy="3680227"/>
            </a:xfrm>
            <a:prstGeom prst="rect">
              <a:avLst/>
            </a:prstGeom>
            <a:solidFill>
              <a:schemeClr val="accent1">
                <a:lumMod val="20000"/>
                <a:lumOff val="8000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11" name="xlamShading11">
              <a:extLst>
                <a:ext uri="{FF2B5EF4-FFF2-40B4-BE49-F238E27FC236}">
                  <a16:creationId xmlns:a16="http://schemas.microsoft.com/office/drawing/2014/main" id="{B4F845C9-8481-4E2B-A4E0-A53815A63279}"/>
                </a:ext>
              </a:extLst>
            </p:cNvPr>
            <p:cNvSpPr/>
            <p:nvPr/>
          </p:nvSpPr>
          <p:spPr>
            <a:xfrm>
              <a:off x="400050" y="27044"/>
              <a:ext cx="6867525" cy="3672204"/>
            </a:xfrm>
            <a:prstGeom prst="rect">
              <a:avLst/>
            </a:prstGeom>
            <a:solidFill>
              <a:srgbClr val="FFFFF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graphicFrame>
          <p:nvGraphicFramePr>
            <p:cNvPr id="12" name="Chart 11">
              <a:extLst>
                <a:ext uri="{FF2B5EF4-FFF2-40B4-BE49-F238E27FC236}">
                  <a16:creationId xmlns:a16="http://schemas.microsoft.com/office/drawing/2014/main" id="{BE0760DE-C76A-4A59-A8E2-22819D053F72}"/>
                </a:ext>
              </a:extLst>
            </p:cNvPr>
            <p:cNvGraphicFramePr>
              <a:graphicFrameLocks/>
            </p:cNvGraphicFramePr>
            <p:nvPr/>
          </p:nvGraphicFramePr>
          <p:xfrm>
            <a:off x="36974" y="-119567"/>
            <a:ext cx="9000000" cy="4140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91673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80932" y="399550"/>
            <a:ext cx="10115668" cy="766800"/>
          </a:xfrm>
        </p:spPr>
        <p:txBody>
          <a:bodyPr/>
          <a:lstStyle/>
          <a:p>
            <a:pPr algn="ctr"/>
            <a:r>
              <a:rPr lang="en-US" sz="2800" b="1" dirty="0">
                <a:solidFill>
                  <a:schemeClr val="tx2"/>
                </a:solidFill>
              </a:rPr>
              <a:t>Robust growth needs to continue for incomes to converge</a:t>
            </a:r>
            <a:endParaRPr lang="en-GB" sz="2800" b="1" dirty="0">
              <a:solidFill>
                <a:schemeClr val="tx2"/>
              </a:solidFill>
            </a:endParaRPr>
          </a:p>
        </p:txBody>
      </p:sp>
      <p:sp>
        <p:nvSpPr>
          <p:cNvPr id="10" name="TextBox 9"/>
          <p:cNvSpPr txBox="1"/>
          <p:nvPr/>
        </p:nvSpPr>
        <p:spPr>
          <a:xfrm>
            <a:off x="0" y="6334780"/>
            <a:ext cx="84923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Real GDP per capita at 2015 prices and PPPs.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OECD National Accounts database.</a:t>
            </a:r>
            <a:endPar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p:txBody>
      </p:sp>
      <p:sp>
        <p:nvSpPr>
          <p:cNvPr id="5" name="TextBox 14">
            <a:extLst>
              <a:ext uri="{FF2B5EF4-FFF2-40B4-BE49-F238E27FC236}">
                <a16:creationId xmlns:a16="http://schemas.microsoft.com/office/drawing/2014/main" id="{8CBE04B4-6084-4888-A3AB-F38E41126FE2}"/>
              </a:ext>
            </a:extLst>
          </p:cNvPr>
          <p:cNvSpPr txBox="1"/>
          <p:nvPr/>
        </p:nvSpPr>
        <p:spPr>
          <a:xfrm>
            <a:off x="3071664" y="1400731"/>
            <a:ext cx="6048672" cy="3845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Real GDP per capita relative to the OECD average</a:t>
            </a:r>
          </a:p>
        </p:txBody>
      </p:sp>
      <p:graphicFrame>
        <p:nvGraphicFramePr>
          <p:cNvPr id="2" name="Chart 1">
            <a:extLst>
              <a:ext uri="{FF2B5EF4-FFF2-40B4-BE49-F238E27FC236}">
                <a16:creationId xmlns:a16="http://schemas.microsoft.com/office/drawing/2014/main" id="{4A231579-6E76-4C5E-9442-38374CF35056}"/>
              </a:ext>
            </a:extLst>
          </p:cNvPr>
          <p:cNvGraphicFramePr>
            <a:graphicFrameLocks/>
          </p:cNvGraphicFramePr>
          <p:nvPr/>
        </p:nvGraphicFramePr>
        <p:xfrm>
          <a:off x="1596000" y="1785600"/>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5771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19336" y="5301208"/>
            <a:ext cx="10704536" cy="847223"/>
          </a:xfrm>
          <a:effectLst>
            <a:outerShdw blurRad="50800" dist="38100" dir="2700000" algn="tl" rotWithShape="0">
              <a:schemeClr val="bg2">
                <a:lumMod val="50000"/>
                <a:alpha val="40000"/>
              </a:schemeClr>
            </a:outerShdw>
          </a:effectLst>
        </p:spPr>
        <p:txBody>
          <a:bodyPr>
            <a:noAutofit/>
          </a:bodyPr>
          <a:lstStyle/>
          <a:p>
            <a:pPr marL="0" indent="0" algn="ctr">
              <a:buNone/>
            </a:pPr>
            <a:r>
              <a:rPr lang="en-GB" sz="4200" b="1" dirty="0">
                <a:solidFill>
                  <a:schemeClr val="bg1"/>
                </a:solidFill>
                <a:latin typeface="+mj-lt"/>
                <a:ea typeface="+mj-ea"/>
                <a:cs typeface="+mj-cs"/>
              </a:rPr>
              <a:t>Achieving faster convergence by boosting productivity and investment</a:t>
            </a:r>
          </a:p>
        </p:txBody>
      </p:sp>
      <p:sp>
        <p:nvSpPr>
          <p:cNvPr id="4" name="Slide Number Placeholder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749FC6-E57E-42EB-81DF-6B0B9FBE904A}" type="slidenum">
              <a:rPr kumimoji="0" lang="en-GB" altLang="en-US" sz="10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altLang="en-US" sz="10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3879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02364-B12B-486D-AF86-6F30BBE9AC16}"/>
              </a:ext>
            </a:extLst>
          </p:cNvPr>
          <p:cNvSpPr>
            <a:spLocks noGrp="1"/>
          </p:cNvSpPr>
          <p:nvPr>
            <p:ph type="title"/>
          </p:nvPr>
        </p:nvSpPr>
        <p:spPr>
          <a:xfrm>
            <a:off x="1343471" y="245913"/>
            <a:ext cx="10656000" cy="1022400"/>
          </a:xfrm>
        </p:spPr>
        <p:txBody>
          <a:bodyPr/>
          <a:lstStyle/>
          <a:p>
            <a:pPr algn="ctr"/>
            <a:r>
              <a:rPr lang="en-US" sz="2800" b="1" dirty="0">
                <a:solidFill>
                  <a:schemeClr val="tx2"/>
                </a:solidFill>
              </a:rPr>
              <a:t>Better monitoring regulatory burdens would unlock the benefits ongoing reforms</a:t>
            </a:r>
          </a:p>
        </p:txBody>
      </p:sp>
      <p:sp>
        <p:nvSpPr>
          <p:cNvPr id="7" name="TextBox 6">
            <a:extLst>
              <a:ext uri="{FF2B5EF4-FFF2-40B4-BE49-F238E27FC236}">
                <a16:creationId xmlns:a16="http://schemas.microsoft.com/office/drawing/2014/main" id="{6AD118E3-9EB3-45C2-8E62-F185FCE19651}"/>
              </a:ext>
            </a:extLst>
          </p:cNvPr>
          <p:cNvSpPr txBox="1"/>
          <p:nvPr/>
        </p:nvSpPr>
        <p:spPr>
          <a:xfrm>
            <a:off x="1590501" y="1268313"/>
            <a:ext cx="9546059" cy="707886"/>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 Product market regulation index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Index, 0-6, 0 indicates most competition-friendly regulations</a:t>
            </a:r>
          </a:p>
        </p:txBody>
      </p:sp>
      <p:sp>
        <p:nvSpPr>
          <p:cNvPr id="8" name="TextBox 7">
            <a:extLst>
              <a:ext uri="{FF2B5EF4-FFF2-40B4-BE49-F238E27FC236}">
                <a16:creationId xmlns:a16="http://schemas.microsoft.com/office/drawing/2014/main" id="{F39379E1-7382-4A4E-A922-BD3340DFF5A7}"/>
              </a:ext>
            </a:extLst>
          </p:cNvPr>
          <p:cNvSpPr txBox="1"/>
          <p:nvPr/>
        </p:nvSpPr>
        <p:spPr>
          <a:xfrm>
            <a:off x="0" y="6334780"/>
            <a:ext cx="109106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Notes:</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OECD Product Market Regulation Index, preliminary 2018 and 2023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values applying the 2023 methodology.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OECD 2023 PMR database (July 2023)</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a:t>
            </a:r>
            <a:endPar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endParaRPr>
          </a:p>
        </p:txBody>
      </p:sp>
      <p:graphicFrame>
        <p:nvGraphicFramePr>
          <p:cNvPr id="4" name="Chart 3">
            <a:extLst>
              <a:ext uri="{FF2B5EF4-FFF2-40B4-BE49-F238E27FC236}">
                <a16:creationId xmlns:a16="http://schemas.microsoft.com/office/drawing/2014/main" id="{245FEE13-5A6F-427F-86B8-1B6AF5582342}"/>
              </a:ext>
            </a:extLst>
          </p:cNvPr>
          <p:cNvGraphicFramePr>
            <a:graphicFrameLocks/>
          </p:cNvGraphicFramePr>
          <p:nvPr/>
        </p:nvGraphicFramePr>
        <p:xfrm>
          <a:off x="1596000" y="2025304"/>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14123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02364-B12B-486D-AF86-6F30BBE9AC16}"/>
              </a:ext>
            </a:extLst>
          </p:cNvPr>
          <p:cNvSpPr>
            <a:spLocks noGrp="1"/>
          </p:cNvSpPr>
          <p:nvPr>
            <p:ph type="title"/>
          </p:nvPr>
        </p:nvSpPr>
        <p:spPr>
          <a:xfrm>
            <a:off x="1631504" y="237600"/>
            <a:ext cx="9433048" cy="1022400"/>
          </a:xfrm>
        </p:spPr>
        <p:txBody>
          <a:bodyPr/>
          <a:lstStyle/>
          <a:p>
            <a:pPr algn="ctr"/>
            <a:r>
              <a:rPr lang="en-US" sz="2800" b="1" dirty="0">
                <a:solidFill>
                  <a:schemeClr val="tx2"/>
                </a:solidFill>
              </a:rPr>
              <a:t>Encouraging out-of-court processes would make the judicial system more responsive</a:t>
            </a:r>
          </a:p>
        </p:txBody>
      </p:sp>
      <p:sp>
        <p:nvSpPr>
          <p:cNvPr id="8" name="TextBox 7">
            <a:extLst>
              <a:ext uri="{FF2B5EF4-FFF2-40B4-BE49-F238E27FC236}">
                <a16:creationId xmlns:a16="http://schemas.microsoft.com/office/drawing/2014/main" id="{F39379E1-7382-4A4E-A922-BD3340DFF5A7}"/>
              </a:ext>
            </a:extLst>
          </p:cNvPr>
          <p:cNvSpPr txBox="1"/>
          <p:nvPr/>
        </p:nvSpPr>
        <p:spPr>
          <a:xfrm>
            <a:off x="0" y="6358790"/>
            <a:ext cx="84147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 </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Unweighted average for EU and Peers, which includes the Czech Republic, Hungary, the Slovak Republic and Slovenia. </a:t>
            </a:r>
            <a:b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b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European Commission (2023), The 2023 EU Justice Scoreboard.</a:t>
            </a:r>
          </a:p>
        </p:txBody>
      </p:sp>
      <p:graphicFrame>
        <p:nvGraphicFramePr>
          <p:cNvPr id="5" name="Chart 4">
            <a:extLst>
              <a:ext uri="{FF2B5EF4-FFF2-40B4-BE49-F238E27FC236}">
                <a16:creationId xmlns:a16="http://schemas.microsoft.com/office/drawing/2014/main" id="{00000000-0008-0000-1700-000003000000}"/>
              </a:ext>
            </a:extLst>
          </p:cNvPr>
          <p:cNvGraphicFramePr>
            <a:graphicFrameLocks/>
          </p:cNvGraphicFramePr>
          <p:nvPr/>
        </p:nvGraphicFramePr>
        <p:xfrm>
          <a:off x="1594800" y="1446251"/>
          <a:ext cx="9000000" cy="47525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2027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02364-B12B-486D-AF86-6F30BBE9AC16}"/>
              </a:ext>
            </a:extLst>
          </p:cNvPr>
          <p:cNvSpPr>
            <a:spLocks noGrp="1"/>
          </p:cNvSpPr>
          <p:nvPr>
            <p:ph type="title"/>
          </p:nvPr>
        </p:nvSpPr>
        <p:spPr>
          <a:xfrm>
            <a:off x="1559496" y="245913"/>
            <a:ext cx="9865096" cy="1022400"/>
          </a:xfrm>
        </p:spPr>
        <p:txBody>
          <a:bodyPr/>
          <a:lstStyle/>
          <a:p>
            <a:pPr algn="ctr"/>
            <a:r>
              <a:rPr lang="en-US" sz="2800" b="1" dirty="0">
                <a:solidFill>
                  <a:schemeClr val="tx2"/>
                </a:solidFill>
              </a:rPr>
              <a:t>Stronger governance of state-owned enterprises is key given their share in the economy</a:t>
            </a:r>
          </a:p>
        </p:txBody>
      </p:sp>
      <p:sp>
        <p:nvSpPr>
          <p:cNvPr id="8" name="TextBox 7">
            <a:extLst>
              <a:ext uri="{FF2B5EF4-FFF2-40B4-BE49-F238E27FC236}">
                <a16:creationId xmlns:a16="http://schemas.microsoft.com/office/drawing/2014/main" id="{F39379E1-7382-4A4E-A922-BD3340DFF5A7}"/>
              </a:ext>
            </a:extLst>
          </p:cNvPr>
          <p:cNvSpPr txBox="1"/>
          <p:nvPr/>
        </p:nvSpPr>
        <p:spPr>
          <a:xfrm>
            <a:off x="0" y="6554702"/>
            <a:ext cx="100564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OECD (2021), OECD Capital Market Review of Croatia: Capital market reforms for recovery and improved business dynamics in Croatia.</a:t>
            </a:r>
          </a:p>
        </p:txBody>
      </p:sp>
      <p:sp>
        <p:nvSpPr>
          <p:cNvPr id="4" name="TextBox 3">
            <a:extLst>
              <a:ext uri="{FF2B5EF4-FFF2-40B4-BE49-F238E27FC236}">
                <a16:creationId xmlns:a16="http://schemas.microsoft.com/office/drawing/2014/main" id="{59ED0727-4384-0B54-D23F-3767A7FBD741}"/>
              </a:ext>
            </a:extLst>
          </p:cNvPr>
          <p:cNvSpPr txBox="1"/>
          <p:nvPr/>
        </p:nvSpPr>
        <p:spPr>
          <a:xfrm>
            <a:off x="1067780" y="1503838"/>
            <a:ext cx="10056439" cy="40011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SOEs’ share of total non-agricultural dependent employment</a:t>
            </a:r>
            <a:r>
              <a:rPr kumimoji="0" lang="en-US" sz="2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2019</a:t>
            </a:r>
            <a:endParaRPr kumimoji="0" lang="en-US"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endParaRPr>
          </a:p>
        </p:txBody>
      </p:sp>
      <p:graphicFrame>
        <p:nvGraphicFramePr>
          <p:cNvPr id="2" name="Chart 1">
            <a:extLst>
              <a:ext uri="{FF2B5EF4-FFF2-40B4-BE49-F238E27FC236}">
                <a16:creationId xmlns:a16="http://schemas.microsoft.com/office/drawing/2014/main" id="{00000000-0008-0000-2F00-000009000000}"/>
              </a:ext>
            </a:extLst>
          </p:cNvPr>
          <p:cNvGraphicFramePr>
            <a:graphicFrameLocks/>
          </p:cNvGraphicFramePr>
          <p:nvPr/>
        </p:nvGraphicFramePr>
        <p:xfrm>
          <a:off x="1594800" y="1846800"/>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8935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02364-B12B-486D-AF86-6F30BBE9AC16}"/>
              </a:ext>
            </a:extLst>
          </p:cNvPr>
          <p:cNvSpPr>
            <a:spLocks noGrp="1"/>
          </p:cNvSpPr>
          <p:nvPr>
            <p:ph type="title"/>
          </p:nvPr>
        </p:nvSpPr>
        <p:spPr>
          <a:xfrm>
            <a:off x="1271464" y="237600"/>
            <a:ext cx="10441160" cy="1022400"/>
          </a:xfrm>
        </p:spPr>
        <p:txBody>
          <a:bodyPr/>
          <a:lstStyle/>
          <a:p>
            <a:pPr algn="ctr"/>
            <a:r>
              <a:rPr lang="en-GB" sz="2800" b="1" dirty="0">
                <a:solidFill>
                  <a:schemeClr val="tx2"/>
                </a:solidFill>
              </a:rPr>
              <a:t>Encouraging ethnical behaviour among public officials would complement anti-corruption measures</a:t>
            </a:r>
            <a:endParaRPr lang="en-US" sz="2800" b="1" dirty="0">
              <a:solidFill>
                <a:schemeClr val="tx2"/>
              </a:solidFill>
            </a:endParaRPr>
          </a:p>
        </p:txBody>
      </p:sp>
      <p:sp>
        <p:nvSpPr>
          <p:cNvPr id="8" name="TextBox 7">
            <a:extLst>
              <a:ext uri="{FF2B5EF4-FFF2-40B4-BE49-F238E27FC236}">
                <a16:creationId xmlns:a16="http://schemas.microsoft.com/office/drawing/2014/main" id="{F39379E1-7382-4A4E-A922-BD3340DFF5A7}"/>
              </a:ext>
            </a:extLst>
          </p:cNvPr>
          <p:cNvSpPr txBox="1"/>
          <p:nvPr/>
        </p:nvSpPr>
        <p:spPr>
          <a:xfrm>
            <a:off x="0" y="6334780"/>
            <a:ext cx="84147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 </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Unweighted average for OECD. </a:t>
            </a:r>
            <a:endPar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Varieties of Democracy Project, V-Dem Dataset v12.</a:t>
            </a:r>
          </a:p>
        </p:txBody>
      </p:sp>
      <p:sp>
        <p:nvSpPr>
          <p:cNvPr id="4" name="TextBox 3">
            <a:extLst>
              <a:ext uri="{FF2B5EF4-FFF2-40B4-BE49-F238E27FC236}">
                <a16:creationId xmlns:a16="http://schemas.microsoft.com/office/drawing/2014/main" id="{2BE91832-2028-4910-5690-4B5A4500F95A}"/>
              </a:ext>
            </a:extLst>
          </p:cNvPr>
          <p:cNvSpPr txBox="1"/>
          <p:nvPr/>
        </p:nvSpPr>
        <p:spPr>
          <a:xfrm>
            <a:off x="2185707" y="1348185"/>
            <a:ext cx="8008620" cy="646331"/>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0" i="0" u="none" strike="noStrike" kern="1200" spc="0" baseline="0">
                <a:solidFill>
                  <a:sysClr val="windowText" lastClr="000000"/>
                </a:solidFill>
                <a:latin typeface="Arial Narrow" panose="020B0606020202030204" pitchFamily="34" charset="0"/>
                <a:ea typeface="+mn-ea"/>
                <a:cs typeface="+mn-cs"/>
              </a:defRPr>
            </a:pPr>
            <a:r>
              <a:rPr kumimoji="0" lang="en-GB" sz="20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Corruption by sector, "Control of Corruption"</a:t>
            </a:r>
            <a:endParaRPr kumimoji="0" lang="en-GB" sz="20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sz="900" b="0" i="0" u="none" strike="noStrike" kern="1200" spc="0" baseline="0">
                <a:solidFill>
                  <a:sysClr val="windowText" lastClr="000000"/>
                </a:solidFill>
                <a:latin typeface="Arial Narrow" panose="020B0606020202030204" pitchFamily="34" charset="0"/>
                <a:ea typeface="+mn-ea"/>
                <a:cs typeface="+mn-cs"/>
              </a:defRPr>
            </a:pPr>
            <a:r>
              <a:rPr kumimoji="0" lang="en-GB" sz="16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Scale: 0 (worst) to 1 (best), 2021</a:t>
            </a:r>
          </a:p>
        </p:txBody>
      </p:sp>
      <p:graphicFrame>
        <p:nvGraphicFramePr>
          <p:cNvPr id="6" name="Chart 5">
            <a:extLst>
              <a:ext uri="{FF2B5EF4-FFF2-40B4-BE49-F238E27FC236}">
                <a16:creationId xmlns:a16="http://schemas.microsoft.com/office/drawing/2014/main" id="{00000000-0008-0000-1E00-000003000000}"/>
              </a:ext>
            </a:extLst>
          </p:cNvPr>
          <p:cNvGraphicFramePr>
            <a:graphicFrameLocks/>
          </p:cNvGraphicFramePr>
          <p:nvPr/>
        </p:nvGraphicFramePr>
        <p:xfrm>
          <a:off x="1596000" y="1988840"/>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8951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551527" y="0"/>
            <a:ext cx="11088945" cy="847223"/>
          </a:xfrm>
          <a:effectLst>
            <a:outerShdw blurRad="50800" dist="38100" dir="2700000" algn="tl" rotWithShape="0">
              <a:prstClr val="black">
                <a:alpha val="40000"/>
              </a:prstClr>
            </a:outerShdw>
          </a:effectLst>
        </p:spPr>
        <p:txBody>
          <a:bodyPr>
            <a:noAutofit/>
          </a:bodyPr>
          <a:lstStyle/>
          <a:p>
            <a:pPr marL="0" indent="0" algn="ctr">
              <a:buNone/>
            </a:pPr>
            <a:r>
              <a:rPr lang="en-GB" sz="4200" b="1" dirty="0">
                <a:solidFill>
                  <a:schemeClr val="bg1"/>
                </a:solidFill>
                <a:latin typeface="+mj-lt"/>
                <a:ea typeface="+mj-ea"/>
                <a:cs typeface="+mj-cs"/>
              </a:rPr>
              <a:t>Raising skills and participation to lift incomes and support inclusiveness</a:t>
            </a:r>
          </a:p>
        </p:txBody>
      </p:sp>
      <p:sp>
        <p:nvSpPr>
          <p:cNvPr id="4" name="Slide Number Placeholder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749FC6-E57E-42EB-81DF-6B0B9FBE904A}" type="slidenum">
              <a:rPr kumimoji="0" lang="en-GB" altLang="en-US" sz="10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altLang="en-US" sz="10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858215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E93488-4D48-4C23-801F-258743E714FA}"/>
              </a:ext>
            </a:extLst>
          </p:cNvPr>
          <p:cNvSpPr>
            <a:spLocks noGrp="1"/>
          </p:cNvSpPr>
          <p:nvPr>
            <p:ph type="title"/>
          </p:nvPr>
        </p:nvSpPr>
        <p:spPr/>
        <p:txBody>
          <a:bodyPr/>
          <a:lstStyle/>
          <a:p>
            <a:pPr algn="ctr"/>
            <a:r>
              <a:rPr lang="en-US" sz="2800" b="1" dirty="0">
                <a:solidFill>
                  <a:schemeClr val="tx2"/>
                </a:solidFill>
              </a:rPr>
              <a:t>A big push on training and activation would</a:t>
            </a:r>
            <a:br>
              <a:rPr lang="en-US" sz="2800" b="1" dirty="0">
                <a:solidFill>
                  <a:schemeClr val="tx2"/>
                </a:solidFill>
              </a:rPr>
            </a:br>
            <a:r>
              <a:rPr lang="en-US" sz="2800" b="1" dirty="0">
                <a:solidFill>
                  <a:schemeClr val="tx2"/>
                </a:solidFill>
              </a:rPr>
              <a:t>help solve shortages of skilled workers</a:t>
            </a:r>
          </a:p>
        </p:txBody>
      </p:sp>
      <p:sp>
        <p:nvSpPr>
          <p:cNvPr id="11" name="TextBox 10">
            <a:extLst>
              <a:ext uri="{FF2B5EF4-FFF2-40B4-BE49-F238E27FC236}">
                <a16:creationId xmlns:a16="http://schemas.microsoft.com/office/drawing/2014/main" id="{2B8EDCDB-9D8F-4656-81F3-CD6AA341D05F}"/>
              </a:ext>
            </a:extLst>
          </p:cNvPr>
          <p:cNvSpPr txBox="1"/>
          <p:nvPr/>
        </p:nvSpPr>
        <p:spPr>
          <a:xfrm>
            <a:off x="0" y="6526316"/>
            <a:ext cx="1120856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EIB (2022), Investment Survey.</a:t>
            </a:r>
          </a:p>
        </p:txBody>
      </p:sp>
      <p:graphicFrame>
        <p:nvGraphicFramePr>
          <p:cNvPr id="4" name="Chart 3">
            <a:extLst>
              <a:ext uri="{FF2B5EF4-FFF2-40B4-BE49-F238E27FC236}">
                <a16:creationId xmlns:a16="http://schemas.microsoft.com/office/drawing/2014/main" id="{00000000-0008-0000-0800-000005000000}"/>
              </a:ext>
            </a:extLst>
          </p:cNvPr>
          <p:cNvGraphicFramePr>
            <a:graphicFrameLocks/>
          </p:cNvGraphicFramePr>
          <p:nvPr/>
        </p:nvGraphicFramePr>
        <p:xfrm>
          <a:off x="1594800" y="1868320"/>
          <a:ext cx="9000000" cy="401779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3929086-B071-0EC0-D1AE-60DEE9358493}"/>
              </a:ext>
            </a:extLst>
          </p:cNvPr>
          <p:cNvSpPr txBox="1"/>
          <p:nvPr/>
        </p:nvSpPr>
        <p:spPr>
          <a:xfrm>
            <a:off x="1919536" y="1468210"/>
            <a:ext cx="854443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Share of firms reporting lack of right skilled staff as an obstacle to investment, 2021</a:t>
            </a:r>
          </a:p>
        </p:txBody>
      </p:sp>
    </p:spTree>
    <p:extLst>
      <p:ext uri="{BB962C8B-B14F-4D97-AF65-F5344CB8AC3E}">
        <p14:creationId xmlns:p14="http://schemas.microsoft.com/office/powerpoint/2010/main" val="324202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E93488-4D48-4C23-801F-258743E714FA}"/>
              </a:ext>
            </a:extLst>
          </p:cNvPr>
          <p:cNvSpPr>
            <a:spLocks noGrp="1"/>
          </p:cNvSpPr>
          <p:nvPr>
            <p:ph type="title"/>
          </p:nvPr>
        </p:nvSpPr>
        <p:spPr>
          <a:xfrm>
            <a:off x="1334278" y="237600"/>
            <a:ext cx="9993722" cy="1022400"/>
          </a:xfrm>
        </p:spPr>
        <p:txBody>
          <a:bodyPr/>
          <a:lstStyle/>
          <a:p>
            <a:pPr algn="ctr"/>
            <a:r>
              <a:rPr lang="en-US" sz="2800" b="1" dirty="0">
                <a:solidFill>
                  <a:schemeClr val="tx2"/>
                </a:solidFill>
              </a:rPr>
              <a:t>Pension reform should encourage Croatians to retire later</a:t>
            </a:r>
          </a:p>
        </p:txBody>
      </p:sp>
      <p:sp>
        <p:nvSpPr>
          <p:cNvPr id="11" name="TextBox 10">
            <a:extLst>
              <a:ext uri="{FF2B5EF4-FFF2-40B4-BE49-F238E27FC236}">
                <a16:creationId xmlns:a16="http://schemas.microsoft.com/office/drawing/2014/main" id="{2B8EDCDB-9D8F-4656-81F3-CD6AA341D05F}"/>
              </a:ext>
            </a:extLst>
          </p:cNvPr>
          <p:cNvSpPr txBox="1"/>
          <p:nvPr/>
        </p:nvSpPr>
        <p:spPr>
          <a:xfrm>
            <a:off x="27831" y="6334780"/>
            <a:ext cx="113280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An unweighted average across men and women is shown.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European Commission (2021), Ageing report 2021</a:t>
            </a:r>
          </a:p>
        </p:txBody>
      </p:sp>
      <p:sp>
        <p:nvSpPr>
          <p:cNvPr id="8" name="xlamLegend0">
            <a:extLst>
              <a:ext uri="{FF2B5EF4-FFF2-40B4-BE49-F238E27FC236}">
                <a16:creationId xmlns:a16="http://schemas.microsoft.com/office/drawing/2014/main" id="{00000000-0008-0000-0600-00000A000000}"/>
              </a:ext>
            </a:extLst>
          </p:cNvPr>
          <p:cNvSpPr/>
          <p:nvPr/>
        </p:nvSpPr>
        <p:spPr>
          <a:xfrm>
            <a:off x="3606254" y="2260600"/>
            <a:ext cx="5214700" cy="176800"/>
          </a:xfrm>
          <a:prstGeom prst="rect">
            <a:avLst/>
          </a:prstGeom>
          <a:noFill/>
          <a:ln w="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Georgia"/>
              <a:ea typeface="+mn-ea"/>
              <a:cs typeface="+mn-cs"/>
            </a:endParaRPr>
          </a:p>
        </p:txBody>
      </p:sp>
      <p:sp>
        <p:nvSpPr>
          <p:cNvPr id="4" name="TextBox 3">
            <a:extLst>
              <a:ext uri="{FF2B5EF4-FFF2-40B4-BE49-F238E27FC236}">
                <a16:creationId xmlns:a16="http://schemas.microsoft.com/office/drawing/2014/main" id="{5C5CAEFF-0FF1-719D-D467-C0EA7B8DADC5}"/>
              </a:ext>
            </a:extLst>
          </p:cNvPr>
          <p:cNvSpPr txBox="1"/>
          <p:nvPr/>
        </p:nvSpPr>
        <p:spPr>
          <a:xfrm>
            <a:off x="3810000" y="1358998"/>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rPr>
              <a:t>Average number of worked years, 2019</a:t>
            </a:r>
          </a:p>
        </p:txBody>
      </p:sp>
      <p:graphicFrame>
        <p:nvGraphicFramePr>
          <p:cNvPr id="9" name="Chart 8">
            <a:extLst>
              <a:ext uri="{FF2B5EF4-FFF2-40B4-BE49-F238E27FC236}">
                <a16:creationId xmlns:a16="http://schemas.microsoft.com/office/drawing/2014/main" id="{30D36384-71A0-42DA-986A-8D385229AA05}"/>
              </a:ext>
            </a:extLst>
          </p:cNvPr>
          <p:cNvGraphicFramePr>
            <a:graphicFrameLocks/>
          </p:cNvGraphicFramePr>
          <p:nvPr/>
        </p:nvGraphicFramePr>
        <p:xfrm>
          <a:off x="1596000" y="1772816"/>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2027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06C59C-9367-4DBD-9127-B6812D92BA41}"/>
              </a:ext>
            </a:extLst>
          </p:cNvPr>
          <p:cNvSpPr>
            <a:spLocks noGrp="1"/>
          </p:cNvSpPr>
          <p:nvPr>
            <p:ph type="title"/>
          </p:nvPr>
        </p:nvSpPr>
        <p:spPr/>
        <p:txBody>
          <a:bodyPr/>
          <a:lstStyle/>
          <a:p>
            <a:pPr algn="ctr"/>
            <a:r>
              <a:rPr lang="en-GB" sz="2800" b="1" dirty="0">
                <a:solidFill>
                  <a:schemeClr val="tx2"/>
                </a:solidFill>
              </a:rPr>
              <a:t>Attracting skilled immigrants and encouraging return migration would increase labour supply</a:t>
            </a:r>
            <a:endParaRPr lang="en-US" sz="2800" b="1" dirty="0">
              <a:solidFill>
                <a:schemeClr val="tx2"/>
              </a:solidFill>
            </a:endParaRPr>
          </a:p>
        </p:txBody>
      </p:sp>
      <p:sp>
        <p:nvSpPr>
          <p:cNvPr id="8" name="TextBox 7">
            <a:extLst>
              <a:ext uri="{FF2B5EF4-FFF2-40B4-BE49-F238E27FC236}">
                <a16:creationId xmlns:a16="http://schemas.microsoft.com/office/drawing/2014/main" id="{982D3DD9-D678-4EB0-A2BF-760DBF2FCEF7}"/>
              </a:ext>
            </a:extLst>
          </p:cNvPr>
          <p:cNvSpPr txBox="1"/>
          <p:nvPr/>
        </p:nvSpPr>
        <p:spPr>
          <a:xfrm>
            <a:off x="4026000" y="1372889"/>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27272">
                    <a:lumMod val="50000"/>
                  </a:srgbClr>
                </a:solidFill>
                <a:effectLst/>
                <a:uLnTx/>
                <a:uFillTx/>
                <a:latin typeface="Arial Narrow" panose="020B0606020202030204" pitchFamily="34" charset="0"/>
                <a:ea typeface="+mn-ea"/>
                <a:cs typeface="+mn-cs"/>
              </a:rPr>
              <a:t>Migration flows</a:t>
            </a:r>
          </a:p>
        </p:txBody>
      </p:sp>
      <p:sp>
        <p:nvSpPr>
          <p:cNvPr id="9" name="TextBox 8">
            <a:extLst>
              <a:ext uri="{FF2B5EF4-FFF2-40B4-BE49-F238E27FC236}">
                <a16:creationId xmlns:a16="http://schemas.microsoft.com/office/drawing/2014/main" id="{E60EF535-AE9E-43C2-9AEB-D9C8FDA1E61D}"/>
              </a:ext>
            </a:extLst>
          </p:cNvPr>
          <p:cNvSpPr txBox="1"/>
          <p:nvPr/>
        </p:nvSpPr>
        <p:spPr>
          <a:xfrm>
            <a:off x="-27460" y="6550223"/>
            <a:ext cx="849231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rPr>
              <a:t>United Nations, World Population Prospects 2022, and Eurostat.</a:t>
            </a:r>
            <a:endPar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Arial" panose="020B0604020202020204" pitchFamily="34" charset="0"/>
            </a:endParaRPr>
          </a:p>
        </p:txBody>
      </p:sp>
      <p:graphicFrame>
        <p:nvGraphicFramePr>
          <p:cNvPr id="2" name="Chart 1">
            <a:extLst>
              <a:ext uri="{FF2B5EF4-FFF2-40B4-BE49-F238E27FC236}">
                <a16:creationId xmlns:a16="http://schemas.microsoft.com/office/drawing/2014/main" id="{00000000-0008-0000-0C00-000008000000}"/>
              </a:ext>
            </a:extLst>
          </p:cNvPr>
          <p:cNvGraphicFramePr>
            <a:graphicFrameLocks/>
          </p:cNvGraphicFramePr>
          <p:nvPr/>
        </p:nvGraphicFramePr>
        <p:xfrm>
          <a:off x="1594800" y="1772999"/>
          <a:ext cx="9000000" cy="46083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07235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616800" y="35974"/>
            <a:ext cx="10958400" cy="4525200"/>
          </a:xfrm>
          <a:effectLst>
            <a:outerShdw blurRad="50800" dist="38100" dir="2700000" algn="tl" rotWithShape="0">
              <a:schemeClr val="bg2">
                <a:lumMod val="75000"/>
                <a:alpha val="40000"/>
              </a:schemeClr>
            </a:outerShdw>
          </a:effectLst>
        </p:spPr>
        <p:txBody>
          <a:bodyPr>
            <a:noAutofit/>
          </a:bodyPr>
          <a:lstStyle/>
          <a:p>
            <a:pPr marL="0" indent="0" algn="ctr">
              <a:buNone/>
            </a:pPr>
            <a:r>
              <a:rPr lang="en-GB" sz="4200" b="1" dirty="0">
                <a:solidFill>
                  <a:schemeClr val="bg1"/>
                </a:solidFill>
                <a:latin typeface="+mj-lt"/>
                <a:ea typeface="+mj-ea"/>
                <a:cs typeface="+mj-cs"/>
              </a:rPr>
              <a:t>Ensuring robust growth is also sustainable</a:t>
            </a:r>
          </a:p>
        </p:txBody>
      </p:sp>
      <p:sp>
        <p:nvSpPr>
          <p:cNvPr id="4" name="Slide Number Placeholder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749FC6-E57E-42EB-81DF-6B0B9FBE904A}" type="slidenum">
              <a:rPr kumimoji="0" lang="en-GB" altLang="en-US" sz="10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altLang="en-US" sz="10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005394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F9905C-6D9A-41B0-A489-E94891423314}"/>
              </a:ext>
            </a:extLst>
          </p:cNvPr>
          <p:cNvSpPr>
            <a:spLocks noGrp="1"/>
          </p:cNvSpPr>
          <p:nvPr>
            <p:ph type="title"/>
          </p:nvPr>
        </p:nvSpPr>
        <p:spPr/>
        <p:txBody>
          <a:bodyPr/>
          <a:lstStyle/>
          <a:p>
            <a:pPr algn="ctr"/>
            <a:r>
              <a:rPr lang="en-GB" sz="2800" b="1" dirty="0">
                <a:solidFill>
                  <a:schemeClr val="tx2"/>
                </a:solidFill>
              </a:rPr>
              <a:t>Further investing in public transport and restricting polluting cars would reduce air pollution</a:t>
            </a:r>
            <a:endParaRPr lang="en-US" sz="2800" b="1" dirty="0">
              <a:solidFill>
                <a:schemeClr val="tx2"/>
              </a:solidFill>
            </a:endParaRPr>
          </a:p>
        </p:txBody>
      </p:sp>
      <p:sp>
        <p:nvSpPr>
          <p:cNvPr id="5" name="TextBox 4">
            <a:extLst>
              <a:ext uri="{FF2B5EF4-FFF2-40B4-BE49-F238E27FC236}">
                <a16:creationId xmlns:a16="http://schemas.microsoft.com/office/drawing/2014/main" id="{4136D30A-1F17-4A07-BF49-042E674AF677}"/>
              </a:ext>
            </a:extLst>
          </p:cNvPr>
          <p:cNvSpPr txBox="1"/>
          <p:nvPr/>
        </p:nvSpPr>
        <p:spPr>
          <a:xfrm>
            <a:off x="0" y="6334780"/>
            <a:ext cx="84147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Air pollution measured in PM2.5 particles. </a:t>
            </a:r>
            <a:b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br>
            <a:r>
              <a:rPr kumimoji="0" lang="en-GB"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a:t>
            </a:r>
            <a:r>
              <a:rPr kumimoji="0" lang="en-GB"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 OECD Environmental Statistics (database).</a:t>
            </a:r>
            <a:endPar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endParaRPr>
          </a:p>
        </p:txBody>
      </p:sp>
      <p:sp>
        <p:nvSpPr>
          <p:cNvPr id="6" name="TextBox 5">
            <a:extLst>
              <a:ext uri="{FF2B5EF4-FFF2-40B4-BE49-F238E27FC236}">
                <a16:creationId xmlns:a16="http://schemas.microsoft.com/office/drawing/2014/main" id="{A9221C74-7A48-4F83-AE3D-14F40CE4AD70}"/>
              </a:ext>
            </a:extLst>
          </p:cNvPr>
          <p:cNvSpPr txBox="1"/>
          <p:nvPr/>
        </p:nvSpPr>
        <p:spPr>
          <a:xfrm>
            <a:off x="3852227" y="1402732"/>
            <a:ext cx="5063546" cy="40011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 of population exposed to particle air pollution</a:t>
            </a:r>
            <a:endParaRPr kumimoji="0" lang="en-US"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endParaRPr>
          </a:p>
        </p:txBody>
      </p:sp>
      <p:graphicFrame>
        <p:nvGraphicFramePr>
          <p:cNvPr id="2" name="Chart 1">
            <a:extLst>
              <a:ext uri="{FF2B5EF4-FFF2-40B4-BE49-F238E27FC236}">
                <a16:creationId xmlns:a16="http://schemas.microsoft.com/office/drawing/2014/main" id="{C3D3A045-3A20-4F73-B911-421BAC592D36}"/>
              </a:ext>
            </a:extLst>
          </p:cNvPr>
          <p:cNvGraphicFramePr>
            <a:graphicFrameLocks/>
          </p:cNvGraphicFramePr>
          <p:nvPr/>
        </p:nvGraphicFramePr>
        <p:xfrm>
          <a:off x="1596000" y="1802842"/>
          <a:ext cx="9000000" cy="41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228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DD1EB5-7F34-40C1-909F-692CA4DCD488}"/>
              </a:ext>
            </a:extLst>
          </p:cNvPr>
          <p:cNvSpPr>
            <a:spLocks noGrp="1"/>
          </p:cNvSpPr>
          <p:nvPr>
            <p:ph type="title"/>
          </p:nvPr>
        </p:nvSpPr>
        <p:spPr>
          <a:xfrm>
            <a:off x="1127448" y="237600"/>
            <a:ext cx="10657184" cy="1022400"/>
          </a:xfrm>
        </p:spPr>
        <p:txBody>
          <a:bodyPr/>
          <a:lstStyle/>
          <a:p>
            <a:pPr algn="ctr"/>
            <a:r>
              <a:rPr lang="en-US" sz="2800" b="1" dirty="0">
                <a:solidFill>
                  <a:schemeClr val="tx2"/>
                </a:solidFill>
              </a:rPr>
              <a:t>Pricing greenhouse gas emissions consistently and</a:t>
            </a:r>
            <a:br>
              <a:rPr lang="en-US" sz="2800" b="1" dirty="0">
                <a:solidFill>
                  <a:schemeClr val="tx2"/>
                </a:solidFill>
              </a:rPr>
            </a:br>
            <a:r>
              <a:rPr lang="en-US" sz="2800" b="1" dirty="0">
                <a:solidFill>
                  <a:schemeClr val="tx2"/>
                </a:solidFill>
              </a:rPr>
              <a:t>investing in energy efficiency would help reduce emissions</a:t>
            </a:r>
          </a:p>
        </p:txBody>
      </p:sp>
      <p:sp>
        <p:nvSpPr>
          <p:cNvPr id="4" name="TextBox 14">
            <a:extLst>
              <a:ext uri="{FF2B5EF4-FFF2-40B4-BE49-F238E27FC236}">
                <a16:creationId xmlns:a16="http://schemas.microsoft.com/office/drawing/2014/main" id="{2CFB0321-4DE9-4EC2-9FE1-5A8254910917}"/>
              </a:ext>
            </a:extLst>
          </p:cNvPr>
          <p:cNvSpPr txBox="1"/>
          <p:nvPr/>
        </p:nvSpPr>
        <p:spPr>
          <a:xfrm>
            <a:off x="2099556" y="1290622"/>
            <a:ext cx="7992888" cy="3882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E6E6E6">
                    <a:lumMod val="10000"/>
                  </a:srgbClr>
                </a:solidFill>
                <a:effectLst/>
                <a:uLnTx/>
                <a:uFillTx/>
                <a:latin typeface="Arial Narrow" panose="020B0606020202030204" pitchFamily="34" charset="0"/>
                <a:ea typeface="+mn-ea"/>
                <a:cs typeface="+mn-cs"/>
              </a:rPr>
              <a:t>Greenhouse gas emissions</a:t>
            </a:r>
          </a:p>
        </p:txBody>
      </p:sp>
      <p:sp>
        <p:nvSpPr>
          <p:cNvPr id="5" name="TextBox 4">
            <a:extLst>
              <a:ext uri="{FF2B5EF4-FFF2-40B4-BE49-F238E27FC236}">
                <a16:creationId xmlns:a16="http://schemas.microsoft.com/office/drawing/2014/main" id="{87D2E779-194B-4FFC-B0F5-96564DA572AC}"/>
              </a:ext>
            </a:extLst>
          </p:cNvPr>
          <p:cNvSpPr txBox="1"/>
          <p:nvPr/>
        </p:nvSpPr>
        <p:spPr>
          <a:xfrm>
            <a:off x="-8288" y="6334780"/>
            <a:ext cx="100924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Note: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GHG emissions include land use, land-use change and forestry (LULUCF).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Source: </a:t>
            </a:r>
            <a:r>
              <a:rPr kumimoji="0" lang="en-US" sz="1400" b="0" i="0" u="none" strike="noStrike" kern="1200" cap="none" spc="0" normalizeH="0" baseline="0" noProof="0" dirty="0">
                <a:ln>
                  <a:noFill/>
                </a:ln>
                <a:solidFill>
                  <a:srgbClr val="727272"/>
                </a:solidFill>
                <a:effectLst/>
                <a:uLnTx/>
                <a:uFillTx/>
                <a:latin typeface="Arial Narrow" panose="020B0606020202030204" pitchFamily="34" charset="0"/>
                <a:ea typeface="+mn-ea"/>
                <a:cs typeface="+mn-cs"/>
              </a:rPr>
              <a:t>OECD (2022), Environment Statistics (database).</a:t>
            </a:r>
          </a:p>
        </p:txBody>
      </p:sp>
      <p:graphicFrame>
        <p:nvGraphicFramePr>
          <p:cNvPr id="2" name="Chart 1">
            <a:extLst>
              <a:ext uri="{FF2B5EF4-FFF2-40B4-BE49-F238E27FC236}">
                <a16:creationId xmlns:a16="http://schemas.microsoft.com/office/drawing/2014/main" id="{00000000-0008-0000-3B00-000003000000}"/>
              </a:ext>
            </a:extLst>
          </p:cNvPr>
          <p:cNvGraphicFramePr>
            <a:graphicFrameLocks/>
          </p:cNvGraphicFramePr>
          <p:nvPr/>
        </p:nvGraphicFramePr>
        <p:xfrm>
          <a:off x="1594800" y="1752540"/>
          <a:ext cx="9000000" cy="41633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3043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11424" y="5791732"/>
            <a:ext cx="1010422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800" b="0" i="0" u="none" strike="noStrike" kern="1200" cap="none" spc="0" normalizeH="0" baseline="0" noProof="0" dirty="0">
                <a:ln>
                  <a:noFill/>
                </a:ln>
                <a:solidFill>
                  <a:srgbClr val="727272"/>
                </a:solidFill>
                <a:effectLst/>
                <a:uLnTx/>
                <a:uFillTx/>
                <a:latin typeface="Arial" pitchFamily="34" charset="0"/>
                <a:ea typeface="+mn-ea"/>
                <a:cs typeface="+mn-cs"/>
              </a:rPr>
              <a:t>Disclaimers: </a:t>
            </a:r>
            <a:endParaRPr kumimoji="0" lang="en-US" altLang="en-US" sz="800" b="0" i="0" u="none" strike="noStrike" kern="1200" cap="none" spc="0" normalizeH="0" baseline="0" noProof="0" dirty="0">
              <a:ln>
                <a:noFill/>
              </a:ln>
              <a:solidFill>
                <a:srgbClr val="727272"/>
              </a:solidFill>
              <a:effectLst/>
              <a:uLnTx/>
              <a:uFillTx/>
              <a:latin typeface="Arial"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dirty="0">
                <a:ln>
                  <a:noFill/>
                </a:ln>
                <a:solidFill>
                  <a:srgbClr val="727272"/>
                </a:solidFill>
                <a:effectLst/>
                <a:uLnTx/>
                <a:uFillTx/>
                <a:latin typeface="Arial" pitchFamily="34" charset="0"/>
                <a:ea typeface="+mn-ea"/>
                <a:cs typeface="+mn-cs"/>
              </a:rPr>
              <a:t>The statistical data for Israel are supplied by and under the responsibility of the relevant Israeli authorities. The use of such data by the OECD is without prejudice to the status of the Golan Heights, East Jerusalem and Israeli settlements in the West Bank under the terms of international law.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dirty="0">
                <a:ln>
                  <a:noFill/>
                </a:ln>
                <a:solidFill>
                  <a:srgbClr val="727272"/>
                </a:solidFill>
                <a:effectLst/>
                <a:uLnTx/>
                <a:uFillTx/>
                <a:latin typeface="Arial" pitchFamily="34" charset="0"/>
                <a:ea typeface="+mn-ea"/>
                <a:cs typeface="+mn-cs"/>
              </a:rPr>
              <a:t>This document and any map included herein are without prejudice to the status of or sovereignty over any territory, to the delimitation of international frontiers and boundaries and to the name of any territory, city or area.</a:t>
            </a:r>
            <a:endParaRPr kumimoji="0" lang="en-GB" altLang="en-US" sz="800" b="0" i="0" u="none" strike="noStrike" kern="1200" cap="none" spc="0" normalizeH="0" baseline="0" noProof="0" dirty="0">
              <a:ln>
                <a:noFill/>
              </a:ln>
              <a:solidFill>
                <a:srgbClr val="727272"/>
              </a:solidFill>
              <a:effectLst/>
              <a:uLnTx/>
              <a:uFillTx/>
              <a:latin typeface="Arial" pitchFamily="34" charset="0"/>
              <a:ea typeface="+mn-ea"/>
              <a:cs typeface="+mn-cs"/>
            </a:endParaRPr>
          </a:p>
        </p:txBody>
      </p:sp>
      <p:sp>
        <p:nvSpPr>
          <p:cNvPr id="5" name="Rectangle 8"/>
          <p:cNvSpPr>
            <a:spLocks noChangeArrowheads="1"/>
          </p:cNvSpPr>
          <p:nvPr/>
        </p:nvSpPr>
        <p:spPr bwMode="auto">
          <a:xfrm>
            <a:off x="1524000" y="863828"/>
            <a:ext cx="22955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727272"/>
                </a:solidFill>
                <a:effectLst/>
                <a:uLnTx/>
                <a:uFillTx/>
                <a:latin typeface="Calibri"/>
                <a:ea typeface="Times New Roman" pitchFamily="18" charset="0"/>
                <a:cs typeface="Arial" pitchFamily="34" charset="0"/>
              </a:rPr>
              <a:t>  </a:t>
            </a:r>
            <a:endParaRPr kumimoji="0" lang="en-US" altLang="en-US" sz="1800" b="0" i="0" u="none" strike="noStrike" kern="1200" cap="none" spc="0" normalizeH="0" baseline="0" noProof="0">
              <a:ln>
                <a:noFill/>
              </a:ln>
              <a:solidFill>
                <a:srgbClr val="727272"/>
              </a:solidFill>
              <a:effectLst/>
              <a:uLnTx/>
              <a:uFillTx/>
              <a:latin typeface="Arial" pitchFamily="34" charset="0"/>
              <a:ea typeface="+mn-ea"/>
              <a:cs typeface="Arial" pitchFamily="34" charset="0"/>
            </a:endParaRPr>
          </a:p>
        </p:txBody>
      </p:sp>
      <p:sp>
        <p:nvSpPr>
          <p:cNvPr id="11" name="Rectangle 9"/>
          <p:cNvSpPr>
            <a:spLocks noChangeArrowheads="1"/>
          </p:cNvSpPr>
          <p:nvPr/>
        </p:nvSpPr>
        <p:spPr bwMode="auto">
          <a:xfrm>
            <a:off x="1524000" y="1019891"/>
            <a:ext cx="21352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itchFamily="34" charset="0"/>
                <a:ea typeface="Times New Roman" pitchFamily="18" charset="0"/>
                <a:cs typeface="Times New Roman" pitchFamily="18" charset="0"/>
              </a:rPr>
              <a:t> </a:t>
            </a:r>
            <a:endParaRPr kumimoji="0" lang="en-US" altLang="en-US" sz="1800" b="0" i="0" u="none" strike="noStrike" kern="1200" cap="none" spc="0" normalizeH="0" baseline="0" noProof="0">
              <a:ln>
                <a:noFill/>
              </a:ln>
              <a:solidFill>
                <a:srgbClr val="727272"/>
              </a:solidFill>
              <a:effectLst/>
              <a:uLnTx/>
              <a:uFillTx/>
              <a:latin typeface="Arial" pitchFamily="34" charset="0"/>
              <a:ea typeface="+mn-ea"/>
              <a:cs typeface="Arial" pitchFamily="34" charset="0"/>
            </a:endParaRPr>
          </a:p>
        </p:txBody>
      </p:sp>
      <p:pic>
        <p:nvPicPr>
          <p:cNvPr id="16" name="Picture 1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2229" y="2054261"/>
            <a:ext cx="372914" cy="372914"/>
          </a:xfrm>
          <a:prstGeom prst="rect">
            <a:avLst/>
          </a:prstGeom>
        </p:spPr>
      </p:pic>
      <p:pic>
        <p:nvPicPr>
          <p:cNvPr id="20" name="Picture 19">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2229" y="2291259"/>
            <a:ext cx="387290" cy="387290"/>
          </a:xfrm>
          <a:prstGeom prst="rect">
            <a:avLst/>
          </a:prstGeom>
        </p:spPr>
      </p:pic>
      <p:sp>
        <p:nvSpPr>
          <p:cNvPr id="21" name="TextBox 8"/>
          <p:cNvSpPr txBox="1">
            <a:spLocks noChangeArrowheads="1"/>
          </p:cNvSpPr>
          <p:nvPr/>
        </p:nvSpPr>
        <p:spPr bwMode="auto">
          <a:xfrm>
            <a:off x="6893311" y="2137136"/>
            <a:ext cx="172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FFFFFF"/>
                </a:solidFill>
                <a:effectLst/>
                <a:uLnTx/>
                <a:uFillTx/>
                <a:latin typeface="Arial" pitchFamily="34" charset="0"/>
                <a:ea typeface="+mn-ea"/>
                <a:cs typeface="+mn-cs"/>
                <a:hlinkClick r:id="rId4"/>
              </a:rPr>
              <a:t>OECD Economics</a:t>
            </a:r>
            <a:endParaRPr kumimoji="0" lang="en-GB" altLang="en-US" sz="1200" b="0" i="0" u="none" strike="noStrike" kern="1200" cap="none" spc="0" normalizeH="0" baseline="0" noProof="0" dirty="0">
              <a:ln>
                <a:noFill/>
              </a:ln>
              <a:solidFill>
                <a:srgbClr val="727272"/>
              </a:solidFill>
              <a:effectLst/>
              <a:uLnTx/>
              <a:uFillTx/>
              <a:latin typeface="Arial" pitchFamily="34" charset="0"/>
              <a:ea typeface="+mn-ea"/>
              <a:cs typeface="+mn-cs"/>
            </a:endParaRPr>
          </a:p>
        </p:txBody>
      </p:sp>
      <p:sp>
        <p:nvSpPr>
          <p:cNvPr id="22" name="TextBox 7"/>
          <p:cNvSpPr txBox="1">
            <a:spLocks noChangeArrowheads="1"/>
          </p:cNvSpPr>
          <p:nvPr/>
        </p:nvSpPr>
        <p:spPr bwMode="auto">
          <a:xfrm>
            <a:off x="6905143" y="2337373"/>
            <a:ext cx="172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Arial" pitchFamily="34" charset="0"/>
                <a:ea typeface="+mn-ea"/>
                <a:cs typeface="+mn-cs"/>
                <a:hlinkClick r:id="rId2"/>
              </a:rPr>
              <a:t>OECD</a:t>
            </a:r>
            <a:endParaRPr kumimoji="0" lang="en-GB" altLang="en-US" sz="12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18" name="Title 2"/>
          <p:cNvSpPr>
            <a:spLocks noGrp="1"/>
          </p:cNvSpPr>
          <p:nvPr>
            <p:ph type="title"/>
          </p:nvPr>
        </p:nvSpPr>
        <p:spPr>
          <a:xfrm>
            <a:off x="1473910" y="131653"/>
            <a:ext cx="7970042" cy="1175176"/>
          </a:xfrm>
        </p:spPr>
        <p:txBody>
          <a:bodyPr/>
          <a:lstStyle/>
          <a:p>
            <a:r>
              <a:rPr lang="en-GB" sz="2800" b="1" dirty="0">
                <a:solidFill>
                  <a:schemeClr val="tx2"/>
                </a:solidFill>
              </a:rPr>
              <a:t>For more information</a:t>
            </a:r>
            <a:endParaRPr lang="en-GB" sz="2800" b="1" i="1" dirty="0">
              <a:solidFill>
                <a:srgbClr val="FF0000"/>
              </a:solidFill>
            </a:endParaRPr>
          </a:p>
        </p:txBody>
      </p:sp>
      <p:sp>
        <p:nvSpPr>
          <p:cNvPr id="2" name="Slide Number Placeholder 1"/>
          <p:cNvSpPr>
            <a:spLocks noGrp="1"/>
          </p:cNvSpPr>
          <p:nvPr>
            <p:ph type="sldNum" sz="quarter" idx="12"/>
          </p:nvPr>
        </p:nvSpPr>
        <p:spPr>
          <a:xfrm>
            <a:off x="8640000" y="6411600"/>
            <a:ext cx="342000" cy="244800"/>
          </a:xfrm>
          <a:prstGeom prst="rect">
            <a:avLst/>
          </a:prstGeom>
        </p:spPr>
        <p:txBody>
          <a:bodyPr vert="horz" wrap="none" lIns="91440" tIns="45720" rIns="91440" bIns="45720" rtlCol="0" anchor="t" anchorCtr="0"/>
          <a:lstStyle>
            <a:defPPr>
              <a:defRPr lang="en-US"/>
            </a:defPPr>
            <a:lvl1pPr marL="0" algn="r" defTabSz="914400" rtl="0" eaLnBrk="1" latinLnBrk="0" hangingPunct="1">
              <a:defRPr sz="750" kern="1200" baseline="0">
                <a:solidFill>
                  <a:schemeClr val="bg1"/>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CC21D3F-8F1A-49C5-AD48-E60BC70EEBCB}" type="slidenum">
              <a:rPr kumimoji="0" lang="en-GB" sz="75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750" b="0" i="0" u="none" strike="noStrike" kern="1200" cap="none" spc="0" normalizeH="0" baseline="0" noProof="0">
              <a:ln>
                <a:noFill/>
              </a:ln>
              <a:solidFill>
                <a:prstClr val="white"/>
              </a:solidFill>
              <a:effectLst/>
              <a:uLnTx/>
              <a:uFillTx/>
              <a:latin typeface="Arial"/>
              <a:ea typeface="+mn-ea"/>
              <a:cs typeface="+mn-cs"/>
            </a:endParaRPr>
          </a:p>
        </p:txBody>
      </p:sp>
      <p:pic>
        <p:nvPicPr>
          <p:cNvPr id="4" name="Picture 3" descr="A qr code on a white background&#10;&#10;Description automatically generated">
            <a:extLst>
              <a:ext uri="{FF2B5EF4-FFF2-40B4-BE49-F238E27FC236}">
                <a16:creationId xmlns:a16="http://schemas.microsoft.com/office/drawing/2014/main" id="{3FE02016-D232-C6AE-AAE6-670C6E42CC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4637" y="2867313"/>
            <a:ext cx="1432956" cy="1432956"/>
          </a:xfrm>
          <a:prstGeom prst="rect">
            <a:avLst/>
          </a:prstGeom>
        </p:spPr>
      </p:pic>
      <p:sp>
        <p:nvSpPr>
          <p:cNvPr id="6" name="TextBox 5">
            <a:extLst>
              <a:ext uri="{FF2B5EF4-FFF2-40B4-BE49-F238E27FC236}">
                <a16:creationId xmlns:a16="http://schemas.microsoft.com/office/drawing/2014/main" id="{D9CBE7EB-65DE-B2FF-9B74-1B5A37462C1B}"/>
              </a:ext>
            </a:extLst>
          </p:cNvPr>
          <p:cNvSpPr txBox="1"/>
          <p:nvPr/>
        </p:nvSpPr>
        <p:spPr>
          <a:xfrm>
            <a:off x="6725874" y="4541058"/>
            <a:ext cx="187220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B3BFF"/>
                </a:solidFill>
                <a:effectLst/>
                <a:uLnTx/>
                <a:uFillTx/>
                <a:latin typeface="Arial"/>
                <a:ea typeface="+mn-ea"/>
                <a:cs typeface="+mn-cs"/>
                <a:hlinkClick r:id="rId6"/>
              </a:rPr>
              <a:t>oe.cd/Croatia</a:t>
            </a:r>
            <a:endParaRPr kumimoji="0" lang="en-GB" sz="2000" b="0" i="0" u="none" strike="noStrike" kern="1200" cap="none" spc="0" normalizeH="0" baseline="0" noProof="0" dirty="0">
              <a:ln>
                <a:noFill/>
              </a:ln>
              <a:solidFill>
                <a:srgbClr val="3B3B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75364B08-ECDC-1611-3AF6-1BD2CAC97E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063552" y="1881449"/>
            <a:ext cx="2688519" cy="3306444"/>
          </a:xfrm>
          <a:prstGeom prst="rect">
            <a:avLst/>
          </a:prstGeom>
          <a:ln>
            <a:solidFill>
              <a:schemeClr val="tx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71531295"/>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ECO%20FO%20PPT">
  <a:themeElements>
    <a:clrScheme name="Custom 1">
      <a:dk1>
        <a:srgbClr val="0A1E2C"/>
      </a:dk1>
      <a:lt1>
        <a:srgbClr val="FFFFFF"/>
      </a:lt1>
      <a:dk2>
        <a:srgbClr val="04619A"/>
      </a:dk2>
      <a:lt2>
        <a:srgbClr val="E6EBE8"/>
      </a:lt2>
      <a:accent1>
        <a:srgbClr val="FF0000"/>
      </a:accent1>
      <a:accent2>
        <a:srgbClr val="04619A"/>
      </a:accent2>
      <a:accent3>
        <a:srgbClr val="70AD47"/>
      </a:accent3>
      <a:accent4>
        <a:srgbClr val="0A1E2C"/>
      </a:accent4>
      <a:accent5>
        <a:srgbClr val="5D5E5D"/>
      </a:accent5>
      <a:accent6>
        <a:srgbClr val="70AD47"/>
      </a:accent6>
      <a:hlink>
        <a:srgbClr val="0563C1"/>
      </a:hlink>
      <a:folHlink>
        <a:srgbClr val="F3792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49A56180-E35A-481F-8AE1-34BF06169869}" vid="{65CFA1A6-18B8-4AE5-A2C9-0FD9C70F2631}"/>
    </a:ext>
  </a:extLst>
</a:theme>
</file>

<file path=ppt/theme/theme2.xml><?xml version="1.0" encoding="utf-8"?>
<a:theme xmlns:a="http://schemas.openxmlformats.org/drawingml/2006/main" name="1_ECO%20FO%20PPT">
  <a:themeElements>
    <a:clrScheme name="Custom 1">
      <a:dk1>
        <a:srgbClr val="0A1E2C"/>
      </a:dk1>
      <a:lt1>
        <a:srgbClr val="FFFFFF"/>
      </a:lt1>
      <a:dk2>
        <a:srgbClr val="04619A"/>
      </a:dk2>
      <a:lt2>
        <a:srgbClr val="E6EBE8"/>
      </a:lt2>
      <a:accent1>
        <a:srgbClr val="FF0000"/>
      </a:accent1>
      <a:accent2>
        <a:srgbClr val="04619A"/>
      </a:accent2>
      <a:accent3>
        <a:srgbClr val="70AD47"/>
      </a:accent3>
      <a:accent4>
        <a:srgbClr val="0A1E2C"/>
      </a:accent4>
      <a:accent5>
        <a:srgbClr val="5D5E5D"/>
      </a:accent5>
      <a:accent6>
        <a:srgbClr val="70AD47"/>
      </a:accent6>
      <a:hlink>
        <a:srgbClr val="0563C1"/>
      </a:hlink>
      <a:folHlink>
        <a:srgbClr val="F3792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49A56180-E35A-481F-8AE1-34BF06169869}" vid="{65CFA1A6-18B8-4AE5-A2C9-0FD9C70F2631}"/>
    </a:ext>
  </a:extLst>
</a:theme>
</file>

<file path=ppt/theme/theme3.xml><?xml version="1.0" encoding="utf-8"?>
<a:theme xmlns:a="http://schemas.openxmlformats.org/drawingml/2006/main" name="2_ECO%20FO%20PPT">
  <a:themeElements>
    <a:clrScheme name="Custom 1">
      <a:dk1>
        <a:srgbClr val="0A1E2C"/>
      </a:dk1>
      <a:lt1>
        <a:srgbClr val="FFFFFF"/>
      </a:lt1>
      <a:dk2>
        <a:srgbClr val="04619A"/>
      </a:dk2>
      <a:lt2>
        <a:srgbClr val="E6EBE8"/>
      </a:lt2>
      <a:accent1>
        <a:srgbClr val="FF0000"/>
      </a:accent1>
      <a:accent2>
        <a:srgbClr val="04619A"/>
      </a:accent2>
      <a:accent3>
        <a:srgbClr val="70AD47"/>
      </a:accent3>
      <a:accent4>
        <a:srgbClr val="0A1E2C"/>
      </a:accent4>
      <a:accent5>
        <a:srgbClr val="5D5E5D"/>
      </a:accent5>
      <a:accent6>
        <a:srgbClr val="70AD47"/>
      </a:accent6>
      <a:hlink>
        <a:srgbClr val="0563C1"/>
      </a:hlink>
      <a:folHlink>
        <a:srgbClr val="F3792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potx" id="{DD8FE201-F4BC-48BF-90A6-36DFB1C39583}" vid="{8BEFDF2E-2AA6-4952-B26A-66A8794A3DC3}"/>
    </a:ext>
  </a:extLst>
</a:theme>
</file>

<file path=ppt/theme/theme4.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CtFieldPriority xmlns="http://www.oecd.org/eshare/projectsentre/CtFieldPriority/" xmlns:i="http://www.w3.org/2001/XMLSchema-instance">
  <PriorityFields xmlns:a="http://schemas.microsoft.com/2003/10/Serialization/Arrays">
    <a:string>Title</a:string>
    <a:string>OECDCountry</a:string>
    <a:string>OECDTopic</a:string>
    <a:string>OECDKeywords</a:string>
  </PriorityFields>
</CtFieldPriority>
</file>

<file path=customXml/item2.xml><?xml version="1.0" encoding="utf-8"?>
<p:properties xmlns:p="http://schemas.microsoft.com/office/2006/metadata/properties" xmlns:xsi="http://www.w3.org/2001/XMLSchema-instance" xmlns:pc="http://schemas.microsoft.com/office/infopath/2007/PartnerControls">
  <documentManagement>
    <bc65155f859f476689f41d2e239f3b65 xmlns="464847da-6e18-4144-8ad5-5857903e06b6">
      <Terms xmlns="http://schemas.microsoft.com/office/infopath/2007/PartnerControls"/>
    </bc65155f859f476689f41d2e239f3b65>
    <OECDProjectLookup xmlns="b028c3f4-2795-4946-841c-2e1644b148e5">34</OECDProjectLookup>
    <OECDKimBussinessContext xmlns="54c4cd27-f286-408f-9ce0-33c1e0f3ab39" xsi:nil="true"/>
    <OECDlanguage xmlns="ca82dde9-3436-4d3d-bddd-d31447390034">English</OECDlanguage>
    <eSharePWBTaxHTField0 xmlns="c9f238dd-bb73-4aef-a7a5-d644ad823e52">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3adabb5f-45b7-4a20-bdde-219e8d9477af</TermId>
        </TermInfo>
      </Terms>
    </eSharePWBTaxHTField0>
    <OECDCommunityDocumentID xmlns="b028c3f4-2795-4946-841c-2e1644b148e5" xsi:nil="true"/>
    <eShareHorizProjTaxHTField0 xmlns="464847da-6e18-4144-8ad5-5857903e06b6" xsi:nil="true"/>
    <IconOverlay xmlns="http://schemas.microsoft.com/sharepoint/v4" xsi:nil="true"/>
    <DocumentSetDescription xmlns="http://schemas.microsoft.com/sharepoint/v3" xsi:nil="true"/>
    <OECDCommunityDocumentURL xmlns="b028c3f4-2795-4946-841c-2e1644b148e5" xsi:nil="true"/>
    <OECDExpirationDate xmlns="464847da-6e18-4144-8ad5-5857903e06b6" xsi:nil="true"/>
    <OECDPinnedBy xmlns="b028c3f4-2795-4946-841c-2e1644b148e5">
      <UserInfo>
        <DisplayName/>
        <AccountId xsi:nil="true"/>
        <AccountType/>
      </UserInfo>
    </OECDPinnedBy>
    <OECDMeetingDate xmlns="54c4cd27-f286-408f-9ce0-33c1e0f3ab39" xsi:nil="true"/>
    <OECDTagsCache xmlns="b028c3f4-2795-4946-841c-2e1644b148e5" xsi:nil="true"/>
    <OECDAllRelatedUsers xmlns="464847da-6e18-4144-8ad5-5857903e06b6">
      <UserInfo>
        <DisplayName/>
        <AccountId xsi:nil="true"/>
        <AccountType/>
      </UserInfo>
    </OECDAllRelatedUsers>
    <eShareCommitteeTaxHTField0 xmlns="c9f238dd-bb73-4aef-a7a5-d644ad823e52">
      <Terms xmlns="http://schemas.microsoft.com/office/infopath/2007/PartnerControls"/>
    </eShareCommitteeTaxHTField0>
    <OECDYear xmlns="54c4cd27-f286-408f-9ce0-33c1e0f3ab39" xsi:nil="true"/>
    <OECDProjectManager xmlns="b028c3f4-2795-4946-841c-2e1644b148e5">
      <UserInfo>
        <DisplayName/>
        <AccountId>2570</AccountId>
        <AccountType/>
      </UserInfo>
    </OECDProjectManager>
    <OECDKimProvenance xmlns="54c4cd27-f286-408f-9ce0-33c1e0f3ab39" xsi:nil="true"/>
    <OECDMainProject xmlns="b028c3f4-2795-4946-841c-2e1644b148e5" xsi:nil="true"/>
    <k521ff600dac4d78b40e1e44ce493525 xmlns="b028c3f4-2795-4946-841c-2e1644b148e5">
      <Terms xmlns="http://schemas.microsoft.com/office/infopath/2007/PartnerControls">
        <TermInfo xmlns="http://schemas.microsoft.com/office/infopath/2007/PartnerControls">
          <TermName xmlns="http://schemas.microsoft.com/office/infopath/2007/PartnerControls">ECO/FO</TermName>
          <TermId xmlns="http://schemas.microsoft.com/office/infopath/2007/PartnerControls">0421869f-dd6d-4a57-aa68-f68dc47925ad</TermId>
        </TermInfo>
      </Terms>
    </k521ff600dac4d78b40e1e44ce493525>
    <OECDKimStatus xmlns="54c4cd27-f286-408f-9ce0-33c1e0f3ab39">Draft</OECDKimStatus>
    <eShareCountryTaxHTField0 xmlns="c9f238dd-bb73-4aef-a7a5-d644ad823e52">
      <Terms xmlns="http://schemas.microsoft.com/office/infopath/2007/PartnerControls"/>
    </eShareCountryTaxHTField0>
    <eShareTopicTaxHTField0 xmlns="c9f238dd-bb73-4aef-a7a5-d644ad823e52">
      <Terms xmlns="http://schemas.microsoft.com/office/infopath/2007/PartnerControls"/>
    </eShareTopicTaxHTField0>
    <eShareKeywordsTaxHTField0 xmlns="c9f238dd-bb73-4aef-a7a5-d644ad823e52">
      <Terms xmlns="http://schemas.microsoft.com/office/infopath/2007/PartnerControls"/>
    </eShareKeywordsTaxHTField0>
    <OECDProjectMembers xmlns="b028c3f4-2795-4946-841c-2e1644b148e5">
      <UserInfo>
        <DisplayName>ELGHADHAB Penny, ECO/FO</DisplayName>
        <AccountId>83</AccountId>
        <AccountType/>
      </UserInfo>
      <UserInfo>
        <DisplayName>PURTELL Susan, ECO</DisplayName>
        <AccountId>71</AccountId>
        <AccountType/>
      </UserInfo>
      <UserInfo>
        <DisplayName>MEYER ZU SCHLOCHTERN Casper, ECO/MAD</DisplayName>
        <AccountId>410</AccountId>
        <AccountType/>
      </UserInfo>
      <UserInfo>
        <DisplayName>ROUZET Dorothee, ECO</DisplayName>
        <AccountId>1937</AccountId>
        <AccountType/>
      </UserInfo>
      <UserInfo>
        <DisplayName>LEHNER Lukas, ECO</DisplayName>
        <AccountId>2050</AccountId>
        <AccountType/>
      </UserInfo>
      <UserInfo>
        <DisplayName>CALDERA SANCHEZ Aida, ECO/CS4</DisplayName>
        <AccountId>217</AccountId>
        <AccountType/>
      </UserInfo>
      <UserInfo>
        <DisplayName>ORLIANGE Patrice, ECO/MAD</DisplayName>
        <AccountId>523</AccountId>
        <AccountType/>
      </UserInfo>
      <UserInfo>
        <DisplayName>RENAULT Theodore, ECO</DisplayName>
        <AccountId>2160</AccountId>
        <AccountType/>
      </UserInfo>
      <UserInfo>
        <DisplayName>SANCHEZ CHICO Ana, ECO</DisplayName>
        <AccountId>4043</AccountId>
        <AccountType/>
      </UserInfo>
      <UserInfo>
        <DisplayName>KERGOZOU Nikki, ECO/CS6</DisplayName>
        <AccountId>4243</AccountId>
        <AccountType/>
      </UserInfo>
      <UserInfo>
        <DisplayName>SAKHA Sahra, ECO/CS6</DisplayName>
        <AccountId>2266</AccountId>
        <AccountType/>
      </UserInfo>
      <UserInfo>
        <DisplayName>BROWN Sam, ECO</DisplayName>
        <AccountId>4456</AccountId>
        <AccountType/>
      </UserInfo>
      <UserInfo>
        <DisplayName>GONZALEZ Carolina, ECO/FO</DisplayName>
        <AccountId>1304</AccountId>
        <AccountType/>
      </UserInfo>
      <UserInfo>
        <DisplayName>CASTLE Cassandra, ECO/FO</DisplayName>
        <AccountId>5038</AccountId>
        <AccountType/>
      </UserInfo>
      <UserInfo>
        <DisplayName>HAAS Jörg, ECO/FO</DisplayName>
        <AccountId>4568</AccountId>
        <AccountType/>
      </UserInfo>
      <UserInfo>
        <DisplayName>DLUGOSCH Dennis, ECO/FO</DisplayName>
        <AccountId>855</AccountId>
        <AccountType/>
      </UserInfo>
    </OECDProjectMembers>
    <TaxCatchAll xmlns="ca82dde9-3436-4d3d-bddd-d31447390034">
      <Value>407</Value>
      <Value>43</Value>
    </TaxCatchAll>
    <OECDSharingStatus xmlns="b028c3f4-2795-4946-841c-2e1644b148e5" xsi:nil="true"/>
  </documentManagement>
</p:properties>
</file>

<file path=customXml/item3.xml><?xml version="1.0" encoding="utf-8"?>
<?mso-contentType ?>
<FormTemplates xmlns="http://schemas.microsoft.com/sharepoint/v3/contenttype/forms">
  <Display>OECDListFormCollapsible</Display>
  <Edit>OECDListFormCollapsible</Edit>
  <New>OECDListFormCollapsible</New>
</FormTemplates>
</file>

<file path=customXml/item4.xml><?xml version="1.0" encoding="utf-8"?>
<?mso-contentType ?>
<spe:Receivers xmlns:spe="http://schemas.microsoft.com/sharepoint/events"/>
</file>

<file path=customXml/item5.xml><?xml version="1.0" encoding="utf-8"?>
<?mso-contentType ?>
<SharedContentType xmlns="Microsoft.SharePoint.Taxonomy.ContentTypeSync" SourceId="27ec883c-a62c-444f-a935-fcddb579e39d" ContentTypeId="0x0101008B4DD370EC31429186F3AD49F0D3098F00D44DBCB9EB4F45278CB5C9765BE52995" PreviousValue="false"/>
</file>

<file path=customXml/item6.xml><?xml version="1.0" encoding="utf-8"?>
<ct:contentTypeSchema xmlns:ct="http://schemas.microsoft.com/office/2006/metadata/contentType" xmlns:ma="http://schemas.microsoft.com/office/2006/metadata/properties/metaAttributes" ct:_="" ma:_="" ma:contentTypeName="Working Document" ma:contentTypeID="0x0101008B4DD370EC31429186F3AD49F0D3098F00D44DBCB9EB4F45278CB5C9765BE5299500A4858B360C6A491AA753F8BCA47AA91000293773D153AD3C41920164F348570E54" ma:contentTypeVersion="636" ma:contentTypeDescription="" ma:contentTypeScope="" ma:versionID="0bfc57893e241645835596e3f8eeb575">
  <xsd:schema xmlns:xsd="http://www.w3.org/2001/XMLSchema" xmlns:xs="http://www.w3.org/2001/XMLSchema" xmlns:p="http://schemas.microsoft.com/office/2006/metadata/properties" xmlns:ns1="http://schemas.microsoft.com/sharepoint/v3" xmlns:ns2="54c4cd27-f286-408f-9ce0-33c1e0f3ab39" xmlns:ns3="464847da-6e18-4144-8ad5-5857903e06b6" xmlns:ns4="ca82dde9-3436-4d3d-bddd-d31447390034" xmlns:ns5="b028c3f4-2795-4946-841c-2e1644b148e5" xmlns:ns6="c9f238dd-bb73-4aef-a7a5-d644ad823e52" xmlns:ns7="http://schemas.microsoft.com/sharepoint/v4" targetNamespace="http://schemas.microsoft.com/office/2006/metadata/properties" ma:root="true" ma:fieldsID="a0e943a6fb82b0cdedfd54b095a035f0" ns1:_="" ns2:_="" ns3:_="" ns4:_="" ns5:_="" ns6:_="" ns7:_="">
    <xsd:import namespace="http://schemas.microsoft.com/sharepoint/v3"/>
    <xsd:import namespace="54c4cd27-f286-408f-9ce0-33c1e0f3ab39"/>
    <xsd:import namespace="464847da-6e18-4144-8ad5-5857903e06b6"/>
    <xsd:import namespace="ca82dde9-3436-4d3d-bddd-d31447390034"/>
    <xsd:import namespace="b028c3f4-2795-4946-841c-2e1644b148e5"/>
    <xsd:import namespace="c9f238dd-bb73-4aef-a7a5-d644ad823e52"/>
    <xsd:import namespace="http://schemas.microsoft.com/sharepoint/v4"/>
    <xsd:element name="properties">
      <xsd:complexType>
        <xsd:sequence>
          <xsd:element name="documentManagement">
            <xsd:complexType>
              <xsd:all>
                <xsd:element ref="ns2:OECDMeetingDate" minOccurs="0"/>
                <xsd:element ref="ns4:OECDlanguage" minOccurs="0"/>
                <xsd:element ref="ns3:OECDExpirationDate" minOccurs="0"/>
                <xsd:element ref="ns5:OECDProjectLookup" minOccurs="0"/>
                <xsd:element ref="ns5:OECDProjectManager" minOccurs="0"/>
                <xsd:element ref="ns5:OECDProjectMembers" minOccurs="0"/>
                <xsd:element ref="ns5:OECDMainProject" minOccurs="0"/>
                <xsd:element ref="ns5:OECDPinnedBy" minOccurs="0"/>
                <xsd:element ref="ns2:OECDKimStatus" minOccurs="0"/>
                <xsd:element ref="ns5:OECDTagsCache" minOccurs="0"/>
                <xsd:element ref="ns3:_dlc_DocIdUrl" minOccurs="0"/>
                <xsd:element ref="ns6:eShareCountryTaxHTField0" minOccurs="0"/>
                <xsd:element ref="ns6:eShareTopicTaxHTField0" minOccurs="0"/>
                <xsd:element ref="ns6:eShareKeywordsTaxHTField0" minOccurs="0"/>
                <xsd:element ref="ns6:eShareCommitteeTaxHTField0" minOccurs="0"/>
                <xsd:element ref="ns6:eSharePWBTaxHTField0" minOccurs="0"/>
                <xsd:element ref="ns5:Project_x003a_Project_x0020_status" minOccurs="0"/>
                <xsd:element ref="ns4:TaxCatchAllLabel" minOccurs="0"/>
                <xsd:element ref="ns2:OECDKimBussinessContext" minOccurs="0"/>
                <xsd:element ref="ns3:_dlc_DocIdPersistId" minOccurs="0"/>
                <xsd:element ref="ns4:TaxCatchAll" minOccurs="0"/>
                <xsd:element ref="ns7:IconOverlay" minOccurs="0"/>
                <xsd:element ref="ns3:_dlc_DocId" minOccurs="0"/>
                <xsd:element ref="ns2:OECDKimProvenance" minOccurs="0"/>
                <xsd:element ref="ns3:bc65155f859f476689f41d2e239f3b65" minOccurs="0"/>
                <xsd:element ref="ns5:k521ff600dac4d78b40e1e44ce493525" minOccurs="0"/>
                <xsd:element ref="ns1:DocumentSetDescription" minOccurs="0"/>
                <xsd:element ref="ns5:OECDSharingStatus" minOccurs="0"/>
                <xsd:element ref="ns5:OECDCommunityDocumentURL" minOccurs="0"/>
                <xsd:element ref="ns5:OECDCommunityDocumentID" minOccurs="0"/>
                <xsd:element ref="ns3:eShareHorizProjTaxHTField0" minOccurs="0"/>
                <xsd:element ref="ns3:OECDAllRelatedUsers" minOccurs="0"/>
                <xsd:element ref="ns5:SharedWithUsers" minOccurs="0"/>
                <xsd:element ref="ns2:OECD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40" nillable="true" ma:displayName="Description" ma:description="A description of the Document Set" ma:internalName="DocumentSet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c4cd27-f286-408f-9ce0-33c1e0f3ab39" elementFormDefault="qualified">
    <xsd:import namespace="http://schemas.microsoft.com/office/2006/documentManagement/types"/>
    <xsd:import namespace="http://schemas.microsoft.com/office/infopath/2007/PartnerControls"/>
    <xsd:element name="OECDMeetingDate" ma:index="4" nillable="true" ma:displayName="Meeting Date" ma:default="" ma:format="DateOnly" ma:hidden="true" ma:internalName="OECDMeetingDate">
      <xsd:simpleType>
        <xsd:restriction base="dms:DateTime"/>
      </xsd:simpleType>
    </xsd:element>
    <xsd:element name="OECDKimStatus" ma:index="16" nillable="true" ma:displayName="Kim status" ma:default="Draft" ma:description="" ma:format="Dropdown" ma:hidden="true" ma:internalName="OECDKimStatus">
      <xsd:simpleType>
        <xsd:restriction base="dms:Choice">
          <xsd:enumeration value="Draft"/>
          <xsd:enumeration value="Final"/>
        </xsd:restriction>
      </xsd:simpleType>
    </xsd:element>
    <xsd:element name="OECDKimBussinessContext" ma:index="27" nillable="true" ma:displayName="Kim bussiness context" ma:description="" ma:hidden="true" ma:internalName="OECDKimBussinessContext" ma:readOnly="false">
      <xsd:simpleType>
        <xsd:restriction base="dms:Text"/>
      </xsd:simpleType>
    </xsd:element>
    <xsd:element name="OECDKimProvenance" ma:index="34" nillable="true" ma:displayName="Kim provenance" ma:description="" ma:hidden="true" ma:internalName="OECDKimProvenance" ma:readOnly="false">
      <xsd:simpleType>
        <xsd:restriction base="dms:Text">
          <xsd:maxLength value="255"/>
        </xsd:restriction>
      </xsd:simpleType>
    </xsd:element>
    <xsd:element name="OECDYear" ma:index="49" nillable="true" ma:displayName="Year" ma:description="" ma:internalName="OECDYea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4847da-6e18-4144-8ad5-5857903e06b6" elementFormDefault="qualified">
    <xsd:import namespace="http://schemas.microsoft.com/office/2006/documentManagement/types"/>
    <xsd:import namespace="http://schemas.microsoft.com/office/infopath/2007/PartnerControls"/>
    <xsd:element name="OECDExpirationDate" ma:index="8" nillable="true" ma:displayName="Highlights" ma:default="" ma:description="" ma:format="DateOnly" ma:hidden="true" ma:indexed="true" ma:internalName="OECDExpirationDate">
      <xsd:simpleType>
        <xsd:restriction base="dms:DateTime"/>
      </xsd:simpleType>
    </xsd:element>
    <xsd:element name="_dlc_DocIdUrl" ma:index="18" nillable="true" ma:displayName="Document ID" ma:description=""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element name="_dlc_DocId" ma:index="33" nillable="true" ma:displayName="Document ID" ma:description="" ma:hidden="true" ma:internalName="_dlc_DocId" ma:readOnly="true">
      <xsd:simpleType>
        <xsd:restriction base="dms:Text"/>
      </xsd:simpleType>
    </xsd:element>
    <xsd:element name="bc65155f859f476689f41d2e239f3b65" ma:index="37" nillable="true" ma:taxonomy="true" ma:internalName="bc65155f859f476689f41d2e239f3b65" ma:taxonomyFieldName="OECDHorizontalProjects" ma:displayName="Horizontal project" ma:readOnly="false" ma:default="" ma:fieldId="{bc65155f-859f-4766-89f4-1d2e239f3b65}" ma:taxonomyMulti="true" ma:sspId="27ec883c-a62c-444f-a935-fcddb579e39d" ma:termSetId="d3ca0e0e-65f9-44bf-9d98-5271504f6d61" ma:anchorId="00000000-0000-0000-0000-000000000000" ma:open="false" ma:isKeyword="false">
      <xsd:complexType>
        <xsd:sequence>
          <xsd:element ref="pc:Terms" minOccurs="0" maxOccurs="1"/>
        </xsd:sequence>
      </xsd:complexType>
    </xsd:element>
    <xsd:element name="eShareHorizProjTaxHTField0" ma:index="44" nillable="true" ma:displayName="OECDHorizontalProjects_0" ma:description="" ma:hidden="true" ma:internalName="eShareHorizProjTaxHTField0">
      <xsd:simpleType>
        <xsd:restriction base="dms:Note"/>
      </xsd:simpleType>
    </xsd:element>
    <xsd:element name="OECDAllRelatedUsers" ma:index="47" nillable="true" ma:displayName="All related users" ma:description="" ma:hidden="true" ma:internalName="OECDAllRelatedUs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a82dde9-3436-4d3d-bddd-d31447390034" elementFormDefault="qualified">
    <xsd:import namespace="http://schemas.microsoft.com/office/2006/documentManagement/types"/>
    <xsd:import namespace="http://schemas.microsoft.com/office/infopath/2007/PartnerControls"/>
    <xsd:element name="OECDlanguage" ma:index="5" nillable="true" ma:displayName="Document language" ma:default="English" ma:description="" ma:format="Dropdown" ma:hidden="true" ma:internalName="OECDlanguage" ma:readOnly="false">
      <xsd:simpleType>
        <xsd:restriction base="dms:Choice">
          <xsd:enumeration value="English"/>
          <xsd:enumeration value="French"/>
        </xsd:restriction>
      </xsd:simpleType>
    </xsd:element>
    <xsd:element name="TaxCatchAllLabel" ma:index="26" nillable="true" ma:displayName="Taxonomy Catch All Column1" ma:hidden="true" ma:list="{f238c0b0-3384-41ab-af60-ab39d110a44d}" ma:internalName="TaxCatchAllLabel" ma:readOnly="true" ma:showField="CatchAllDataLabel" ma:web="464847da-6e18-4144-8ad5-5857903e06b6">
      <xsd:complexType>
        <xsd:complexContent>
          <xsd:extension base="dms:MultiChoiceLookup">
            <xsd:sequence>
              <xsd:element name="Value" type="dms:Lookup" maxOccurs="unbounded" minOccurs="0" nillable="true"/>
            </xsd:sequence>
          </xsd:extension>
        </xsd:complexContent>
      </xsd:complexType>
    </xsd:element>
    <xsd:element name="TaxCatchAll" ma:index="31" nillable="true" ma:displayName="Taxonomy Catch All Column" ma:hidden="true" ma:list="{f238c0b0-3384-41ab-af60-ab39d110a44d}" ma:internalName="TaxCatchAll" ma:showField="CatchAllData" ma:web="464847da-6e18-4144-8ad5-5857903e06b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028c3f4-2795-4946-841c-2e1644b148e5" elementFormDefault="qualified">
    <xsd:import namespace="http://schemas.microsoft.com/office/2006/documentManagement/types"/>
    <xsd:import namespace="http://schemas.microsoft.com/office/infopath/2007/PartnerControls"/>
    <xsd:element name="OECDProjectLookup" ma:index="9" nillable="true" ma:displayName="Project" ma:description="" ma:hidden="true" ma:indexed="true" ma:list="8fd64a43-52c7-4b87-a931-a975dc3d108c" ma:internalName="OECDProjectLookup" ma:readOnly="false" ma:showField="OECDShortProjectName" ma:web="b028c3f4-2795-4946-841c-2e1644b148e5">
      <xsd:simpleType>
        <xsd:restriction base="dms:Lookup"/>
      </xsd:simpleType>
    </xsd:element>
    <xsd:element name="OECDProjectManager" ma:index="10" nillable="true" ma:displayName="Project manager" ma:description="" ma:hidden="true" ma:indexed="true" ma:internalName="OECDProjectManag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ECDProjectMembers" ma:index="11" nillable="true" ma:displayName="Project members" ma:description="" ma:hidden="true" ma:internalName="OECDProjectMembers" ma:readOnly="fals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ECDMainProject" ma:index="14" nillable="true" ma:displayName="Main project" ma:description="" ma:hidden="true" ma:indexed="true" ma:list="8fd64a43-52c7-4b87-a931-a975dc3d108c" ma:internalName="OECDMainProject" ma:readOnly="false" ma:showField="OECDShortProjectName">
      <xsd:simpleType>
        <xsd:restriction base="dms:Lookup"/>
      </xsd:simpleType>
    </xsd:element>
    <xsd:element name="OECDPinnedBy" ma:index="15" nillable="true" ma:displayName="Pinned by" ma:description="" ma:hidden="true" ma:internalName="OECDPinn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ECDTagsCache" ma:index="17" nillable="true" ma:displayName="Tags cache" ma:description="" ma:hidden="true" ma:internalName="OECDTagsCache">
      <xsd:simpleType>
        <xsd:restriction base="dms:Note"/>
      </xsd:simpleType>
    </xsd:element>
    <xsd:element name="Project_x003a_Project_x0020_status" ma:index="25" nillable="true" ma:displayName="Project:Project status" ma:hidden="true" ma:list="8fd64a43-52c7-4b87-a931-a975dc3d108c" ma:internalName="Project_x003A_Project_x0020_status" ma:readOnly="true" ma:showField="OECDProjectStatus" ma:web="b028c3f4-2795-4946-841c-2e1644b148e5">
      <xsd:simpleType>
        <xsd:restriction base="dms:Lookup"/>
      </xsd:simpleType>
    </xsd:element>
    <xsd:element name="k521ff600dac4d78b40e1e44ce493525" ma:index="38" nillable="true" ma:taxonomy="true" ma:internalName="k521ff600dac4d78b40e1e44ce493525" ma:taxonomyFieldName="OECDProjectOwnerStructure" ma:displayName="Project owner" ma:readOnly="false" ma:default="" ma:fieldId="4521ff60-0dac-4d78-b40e-1e44ce493525" ma:taxonomyMulti="true" ma:sspId="27ec883c-a62c-444f-a935-fcddb579e39d" ma:termSetId="aeec4dcb-19ee-4bc0-941f-681845b568c9" ma:anchorId="00000000-0000-0000-0000-000000000000" ma:open="false" ma:isKeyword="false">
      <xsd:complexType>
        <xsd:sequence>
          <xsd:element ref="pc:Terms" minOccurs="0" maxOccurs="1"/>
        </xsd:sequence>
      </xsd:complexType>
    </xsd:element>
    <xsd:element name="OECDSharingStatus" ma:index="41" nillable="true" ma:displayName="O.N.E Document Sharing Status" ma:description="" ma:hidden="true" ma:internalName="OECDSharingStatus">
      <xsd:simpleType>
        <xsd:restriction base="dms:Text"/>
      </xsd:simpleType>
    </xsd:element>
    <xsd:element name="OECDCommunityDocumentURL" ma:index="42" nillable="true" ma:displayName="O.N.E Community Document URL" ma:description="" ma:hidden="true" ma:internalName="OECDCommunityDocumentURL">
      <xsd:simpleType>
        <xsd:restriction base="dms:Text"/>
      </xsd:simpleType>
    </xsd:element>
    <xsd:element name="OECDCommunityDocumentID" ma:index="43" nillable="true" ma:displayName="O.N.E Community Document ID" ma:decimals="0" ma:description="" ma:hidden="true" ma:internalName="OECDCommunityDocumentID">
      <xsd:simpleType>
        <xsd:restriction base="dms:Number"/>
      </xsd:simpleType>
    </xsd:element>
    <xsd:element name="SharedWithUsers" ma:index="4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9f238dd-bb73-4aef-a7a5-d644ad823e52" elementFormDefault="qualified">
    <xsd:import namespace="http://schemas.microsoft.com/office/2006/documentManagement/types"/>
    <xsd:import namespace="http://schemas.microsoft.com/office/infopath/2007/PartnerControls"/>
    <xsd:element name="eShareCountryTaxHTField0" ma:index="20" nillable="true" ma:taxonomy="true" ma:internalName="eShareCountryTaxHTField0" ma:taxonomyFieldName="OECDCountry" ma:displayName="Country" ma:readOnly="false" ma:default="" ma:fieldId="{aa366335-bba6-4f71-86c6-f91b1ae503c2}" ma:taxonomyMulti="true" ma:sspId="27ec883c-a62c-444f-a935-fcddb579e39d" ma:termSetId="e1026e78-e24d-4b33-a8f4-6ff75b8e5ad2" ma:anchorId="00000000-0000-0000-0000-000000000000" ma:open="false" ma:isKeyword="false">
      <xsd:complexType>
        <xsd:sequence>
          <xsd:element ref="pc:Terms" minOccurs="0" maxOccurs="1"/>
        </xsd:sequence>
      </xsd:complexType>
    </xsd:element>
    <xsd:element name="eShareTopicTaxHTField0" ma:index="21" nillable="true" ma:taxonomy="true" ma:internalName="eShareTopicTaxHTField0" ma:taxonomyFieldName="OECDTopic" ma:displayName="Topic" ma:readOnly="false" ma:default="" ma:fieldId="{9b5335f8-765c-484a-86dd-d10580650a95}" ma:taxonomyMulti="true" ma:sspId="27ec883c-a62c-444f-a935-fcddb579e39d" ma:termSetId="d0043ed9-7fdc-4b21-8641-a864cc50d2b2" ma:anchorId="00000000-0000-0000-0000-000000000000" ma:open="false" ma:isKeyword="false">
      <xsd:complexType>
        <xsd:sequence>
          <xsd:element ref="pc:Terms" minOccurs="0" maxOccurs="1"/>
        </xsd:sequence>
      </xsd:complexType>
    </xsd:element>
    <xsd:element name="eShareKeywordsTaxHTField0" ma:index="22" nillable="true" ma:taxonomy="true" ma:internalName="eShareKeywordsTaxHTField0" ma:taxonomyFieldName="OECDKeywords" ma:displayName="Keywords" ma:default="" ma:fieldId="{8a7c3663-990d-467c-b1b8-bb4b775674ad}" ma:taxonomyMulti="true" ma:sspId="27ec883c-a62c-444f-a935-fcddb579e39d" ma:termSetId="f51791ee-8e04-4654-a875-fc747102cd45" ma:anchorId="00000000-0000-0000-0000-000000000000" ma:open="true" ma:isKeyword="false">
      <xsd:complexType>
        <xsd:sequence>
          <xsd:element ref="pc:Terms" minOccurs="0" maxOccurs="1"/>
        </xsd:sequence>
      </xsd:complexType>
    </xsd:element>
    <xsd:element name="eShareCommitteeTaxHTField0" ma:index="23" nillable="true" ma:taxonomy="true" ma:internalName="eShareCommitteeTaxHTField0" ma:taxonomyFieldName="OECDCommittee" ma:displayName="Committee" ma:default="" ma:fieldId="{29494d90-e667-47b5-adc1-d09dfb5832ab}" ma:sspId="27ec883c-a62c-444f-a935-fcddb579e39d" ma:termSetId="87919aae-be42-4481-84cf-2389a5c84ac4" ma:anchorId="00000000-0000-0000-0000-000000000000" ma:open="false" ma:isKeyword="false">
      <xsd:complexType>
        <xsd:sequence>
          <xsd:element ref="pc:Terms" minOccurs="0" maxOccurs="1"/>
        </xsd:sequence>
      </xsd:complexType>
    </xsd:element>
    <xsd:element name="eSharePWBTaxHTField0" ma:index="24" nillable="true" ma:taxonomy="true" ma:internalName="eSharePWBTaxHTField0" ma:taxonomyFieldName="OECDPWB" ma:displayName="PWB" ma:default="" ma:fieldId="{fe327ce1-b783-48aa-9b0b-52ad26d1c9f6}" ma:taxonomyMulti="true" ma:sspId="27ec883c-a62c-444f-a935-fcddb579e39d" ma:termSetId="7bc7477d-4ef0-4820-a158-bb7b3cda138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32"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0" ma:displayName="Content Type"/>
        <xsd:element ref="dc:title" minOccurs="0" maxOccurs="1" ma:index="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CDCEE0-0758-4CBF-927F-75D1F686769B}">
  <ds:schemaRefs>
    <ds:schemaRef ds:uri="http://schemas.microsoft.com/2003/10/Serialization/Arrays"/>
    <ds:schemaRef ds:uri="http://www.oecd.org/eshare/projectsentre/CtFieldPriority/"/>
  </ds:schemaRefs>
</ds:datastoreItem>
</file>

<file path=customXml/itemProps2.xml><?xml version="1.0" encoding="utf-8"?>
<ds:datastoreItem xmlns:ds="http://schemas.openxmlformats.org/officeDocument/2006/customXml" ds:itemID="{6012E579-3F08-435E-BA84-C8F57FA3CEB1}">
  <ds:schemaRefs>
    <ds:schemaRef ds:uri="http://purl.org/dc/dcmitype/"/>
    <ds:schemaRef ds:uri="http://schemas.microsoft.com/office/2006/documentManagement/types"/>
    <ds:schemaRef ds:uri="http://schemas.microsoft.com/office/infopath/2007/PartnerControls"/>
    <ds:schemaRef ds:uri="http://schemas.microsoft.com/sharepoint/v4"/>
    <ds:schemaRef ds:uri="464847da-6e18-4144-8ad5-5857903e06b6"/>
    <ds:schemaRef ds:uri="http://schemas.openxmlformats.org/package/2006/metadata/core-properties"/>
    <ds:schemaRef ds:uri="http://purl.org/dc/terms/"/>
    <ds:schemaRef ds:uri="b028c3f4-2795-4946-841c-2e1644b148e5"/>
    <ds:schemaRef ds:uri="54c4cd27-f286-408f-9ce0-33c1e0f3ab39"/>
    <ds:schemaRef ds:uri="http://www.w3.org/XML/1998/namespace"/>
    <ds:schemaRef ds:uri="c9f238dd-bb73-4aef-a7a5-d644ad823e52"/>
    <ds:schemaRef ds:uri="http://purl.org/dc/elements/1.1/"/>
    <ds:schemaRef ds:uri="ca82dde9-3436-4d3d-bddd-d31447390034"/>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DACFD4F9-9E0B-461A-884D-85C347458510}">
  <ds:schemaRefs>
    <ds:schemaRef ds:uri="http://schemas.microsoft.com/sharepoint/v3/contenttype/forms"/>
  </ds:schemaRefs>
</ds:datastoreItem>
</file>

<file path=customXml/itemProps4.xml><?xml version="1.0" encoding="utf-8"?>
<ds:datastoreItem xmlns:ds="http://schemas.openxmlformats.org/officeDocument/2006/customXml" ds:itemID="{583FCA21-7281-40FF-8E28-B1B9CB4C7937}">
  <ds:schemaRefs>
    <ds:schemaRef ds:uri="http://schemas.microsoft.com/sharepoint/events"/>
  </ds:schemaRefs>
</ds:datastoreItem>
</file>

<file path=customXml/itemProps5.xml><?xml version="1.0" encoding="utf-8"?>
<ds:datastoreItem xmlns:ds="http://schemas.openxmlformats.org/officeDocument/2006/customXml" ds:itemID="{D466DD41-79E0-4856-BE1A-1584A53531EB}">
  <ds:schemaRefs>
    <ds:schemaRef ds:uri="Microsoft.SharePoint.Taxonomy.ContentTypeSync"/>
  </ds:schemaRefs>
</ds:datastoreItem>
</file>

<file path=customXml/itemProps6.xml><?xml version="1.0" encoding="utf-8"?>
<ds:datastoreItem xmlns:ds="http://schemas.openxmlformats.org/officeDocument/2006/customXml" ds:itemID="{D01F1178-D7BE-444E-8B26-DD84F69A2418}">
  <ds:schemaRefs>
    <ds:schemaRef ds:uri="464847da-6e18-4144-8ad5-5857903e06b6"/>
    <ds:schemaRef ds:uri="54c4cd27-f286-408f-9ce0-33c1e0f3ab39"/>
    <ds:schemaRef ds:uri="b028c3f4-2795-4946-841c-2e1644b148e5"/>
    <ds:schemaRef ds:uri="c9f238dd-bb73-4aef-a7a5-d644ad823e52"/>
    <ds:schemaRef ds:uri="ca82dde9-3436-4d3d-bddd-d314473900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Presentation template</Template>
  <TotalTime>57195</TotalTime>
  <Words>1850</Words>
  <Application>Microsoft Office PowerPoint</Application>
  <PresentationFormat>Widescreen</PresentationFormat>
  <Paragraphs>189</Paragraphs>
  <Slides>31</Slides>
  <Notes>28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31</vt:i4>
      </vt:variant>
    </vt:vector>
  </HeadingPairs>
  <TitlesOfParts>
    <vt:vector size="42" baseType="lpstr">
      <vt:lpstr>Arial</vt:lpstr>
      <vt:lpstr>Arial Narrow</vt:lpstr>
      <vt:lpstr>Calibri</vt:lpstr>
      <vt:lpstr>Georgia</vt:lpstr>
      <vt:lpstr>Helvetica 65 Medium</vt:lpstr>
      <vt:lpstr>Lato</vt:lpstr>
      <vt:lpstr>Noto Sans Disp</vt:lpstr>
      <vt:lpstr>ECO%20FO%20PPT</vt:lpstr>
      <vt:lpstr>1_ECO%20FO%20PPT</vt:lpstr>
      <vt:lpstr>2_ECO%20FO%20PPT</vt:lpstr>
      <vt:lpstr>OECD_English_white</vt:lpstr>
      <vt:lpstr>Prospects for the global economy and for Croatia Lider Conference, Zagreb, 27 September,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OECD ECONOMIC SURVEY  OF CROATIA</vt:lpstr>
      <vt:lpstr>Growth is resilient</vt:lpstr>
      <vt:lpstr>The labour market is tight</vt:lpstr>
      <vt:lpstr>Inflation is slowly declining</vt:lpstr>
      <vt:lpstr>Fiscal policy should avoid a widening deficit in 2023 and 2024</vt:lpstr>
      <vt:lpstr>Robust growth needs to continue for incomes to converge</vt:lpstr>
      <vt:lpstr>PowerPoint Presentation</vt:lpstr>
      <vt:lpstr>Better monitoring regulatory burdens would unlock the benefits ongoing reforms</vt:lpstr>
      <vt:lpstr>Encouraging out-of-court processes would make the judicial system more responsive</vt:lpstr>
      <vt:lpstr>Stronger governance of state-owned enterprises is key given their share in the economy</vt:lpstr>
      <vt:lpstr>Encouraging ethnical behaviour among public officials would complement anti-corruption measures</vt:lpstr>
      <vt:lpstr>PowerPoint Presentation</vt:lpstr>
      <vt:lpstr>A big push on training and activation would help solve shortages of skilled workers</vt:lpstr>
      <vt:lpstr>Pension reform should encourage Croatians to retire later</vt:lpstr>
      <vt:lpstr>Attracting skilled immigrants and encouraging return migration would increase labour supply</vt:lpstr>
      <vt:lpstr>PowerPoint Presentation</vt:lpstr>
      <vt:lpstr>Further investing in public transport and restricting polluting cars would reduce air pollution</vt:lpstr>
      <vt:lpstr>Pricing greenhouse gas emissions consistently and investing in energy efficiency would help reduce emissions</vt:lpstr>
      <vt:lpstr>For more information</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Coherence</dc:title>
  <dc:creator>CASTLE Cassandra, ECO/FO</dc:creator>
  <cp:lastModifiedBy>HEMMINGS Philip, ECO/CS5</cp:lastModifiedBy>
  <cp:revision>771</cp:revision>
  <cp:lastPrinted>2023-09-19T12:50:03Z</cp:lastPrinted>
  <dcterms:created xsi:type="dcterms:W3CDTF">2023-01-04T15:00:16Z</dcterms:created>
  <dcterms:modified xsi:type="dcterms:W3CDTF">2023-09-22T08:34:18Z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0x0101008B4DD370EC31429186F3AD49F0D3098F00D44DBCB9EB4F45278CB5C9765BE5299500A4858B360C6A491AA753F8BCA47AA91000293773D153AD3C41920164F348570E54</vt:lpwstr>
  </property>
  <property fmtid="{D5CDD505-2E9C-101B-9397-08002B2CF9AE}" pid="3" name="OECDCountry">
    <vt:lpwstr/>
  </property>
  <property fmtid="{D5CDD505-2E9C-101B-9397-08002B2CF9AE}" pid="4" name="OECDTopic">
    <vt:lpwstr/>
  </property>
  <property fmtid="{D5CDD505-2E9C-101B-9397-08002B2CF9AE}" pid="5" name="OECDCommittee">
    <vt:lpwstr/>
  </property>
  <property fmtid="{D5CDD505-2E9C-101B-9397-08002B2CF9AE}" pid="6" name="OECDPWB">
    <vt:lpwstr>43;#(n/a)|3adabb5f-45b7-4a20-bdde-219e8d9477af</vt:lpwstr>
  </property>
  <property fmtid="{D5CDD505-2E9C-101B-9397-08002B2CF9AE}" pid="7" name="OECDKeywords">
    <vt:lpwstr/>
  </property>
  <property fmtid="{D5CDD505-2E9C-101B-9397-08002B2CF9AE}" pid="8" name="OECDHorizontalProjects">
    <vt:lpwstr/>
  </property>
  <property fmtid="{D5CDD505-2E9C-101B-9397-08002B2CF9AE}" pid="9" name="OECDProjectOwnerStructure">
    <vt:lpwstr>407;#ECO/FO|0421869f-dd6d-4a57-aa68-f68dc47925ad</vt:lpwstr>
  </property>
  <property fmtid="{D5CDD505-2E9C-101B-9397-08002B2CF9AE}" pid="10" name="eShareOrganisationTaxHTField0">
    <vt:lpwstr/>
  </property>
  <property fmtid="{D5CDD505-2E9C-101B-9397-08002B2CF9AE}" pid="11" name="OECDOrganisation">
    <vt:lpwstr/>
  </property>
  <property fmtid="{D5CDD505-2E9C-101B-9397-08002B2CF9AE}" pid="12" name="_docset_NoMedatataSyncRequired">
    <vt:lpwstr>False</vt:lpwstr>
  </property>
</Properties>
</file>