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2" r:id="rId6"/>
    <p:sldId id="263" r:id="rId7"/>
    <p:sldId id="265" r:id="rId8"/>
    <p:sldId id="268" r:id="rId9"/>
    <p:sldId id="267" r:id="rId10"/>
    <p:sldId id="266" r:id="rId11"/>
    <p:sldId id="270" r:id="rId12"/>
    <p:sldId id="271" r:id="rId13"/>
    <p:sldId id="272" r:id="rId14"/>
    <p:sldId id="273" r:id="rId15"/>
    <p:sldId id="274" r:id="rId16"/>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58" d="100"/>
          <a:sy n="58" d="100"/>
        </p:scale>
        <p:origin x="45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35E72-EDF3-E44A-B7EB-EF5CBB49A5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r-HR"/>
          </a:p>
        </p:txBody>
      </p:sp>
      <p:sp>
        <p:nvSpPr>
          <p:cNvPr id="3" name="Subtitle 2">
            <a:extLst>
              <a:ext uri="{FF2B5EF4-FFF2-40B4-BE49-F238E27FC236}">
                <a16:creationId xmlns:a16="http://schemas.microsoft.com/office/drawing/2014/main" id="{C66E5E5D-8921-3E9F-283B-0C7E88BB83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r-HR"/>
          </a:p>
        </p:txBody>
      </p:sp>
      <p:sp>
        <p:nvSpPr>
          <p:cNvPr id="4" name="Date Placeholder 3">
            <a:extLst>
              <a:ext uri="{FF2B5EF4-FFF2-40B4-BE49-F238E27FC236}">
                <a16:creationId xmlns:a16="http://schemas.microsoft.com/office/drawing/2014/main" id="{030C60FC-514F-BA1C-E6C6-5ECF0C19C10E}"/>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5" name="Footer Placeholder 4">
            <a:extLst>
              <a:ext uri="{FF2B5EF4-FFF2-40B4-BE49-F238E27FC236}">
                <a16:creationId xmlns:a16="http://schemas.microsoft.com/office/drawing/2014/main" id="{042DBD2A-773B-FE50-3F23-5AC0ED74E16C}"/>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AC0F2346-10A2-D201-4F60-EA904CF033F6}"/>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1254850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A16D5-53AD-56CA-DAD7-FF9C89713255}"/>
              </a:ext>
            </a:extLst>
          </p:cNvPr>
          <p:cNvSpPr>
            <a:spLocks noGrp="1"/>
          </p:cNvSpPr>
          <p:nvPr>
            <p:ph type="title"/>
          </p:nvPr>
        </p:nvSpPr>
        <p:spPr/>
        <p:txBody>
          <a:bodyPr/>
          <a:lstStyle/>
          <a:p>
            <a:r>
              <a:rPr lang="en-US"/>
              <a:t>Click to edit Master title style</a:t>
            </a:r>
            <a:endParaRPr lang="hr-HR"/>
          </a:p>
        </p:txBody>
      </p:sp>
      <p:sp>
        <p:nvSpPr>
          <p:cNvPr id="3" name="Content Placeholder 2">
            <a:extLst>
              <a:ext uri="{FF2B5EF4-FFF2-40B4-BE49-F238E27FC236}">
                <a16:creationId xmlns:a16="http://schemas.microsoft.com/office/drawing/2014/main" id="{1F0962A8-8EEF-5267-DDAA-16BAA41FC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09BAC366-7D0F-ECB2-5155-E0852A63066F}"/>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5" name="Footer Placeholder 4">
            <a:extLst>
              <a:ext uri="{FF2B5EF4-FFF2-40B4-BE49-F238E27FC236}">
                <a16:creationId xmlns:a16="http://schemas.microsoft.com/office/drawing/2014/main" id="{DEFB1FCF-73E4-80F0-3089-F5365E588618}"/>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A366F83E-B974-A2B4-B125-3DFB64623260}"/>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4146706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C0F8-3A29-DA80-5A21-456AB729A6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r-HR"/>
          </a:p>
        </p:txBody>
      </p:sp>
      <p:sp>
        <p:nvSpPr>
          <p:cNvPr id="3" name="Text Placeholder 2">
            <a:extLst>
              <a:ext uri="{FF2B5EF4-FFF2-40B4-BE49-F238E27FC236}">
                <a16:creationId xmlns:a16="http://schemas.microsoft.com/office/drawing/2014/main" id="{2DF355B2-6FDE-FA66-9AC3-4F92A4769F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767BB4-2279-6DF2-0505-7675A867DB8B}"/>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5" name="Footer Placeholder 4">
            <a:extLst>
              <a:ext uri="{FF2B5EF4-FFF2-40B4-BE49-F238E27FC236}">
                <a16:creationId xmlns:a16="http://schemas.microsoft.com/office/drawing/2014/main" id="{19C1FF22-7A24-F28D-8A1B-1AB25C6CBD8E}"/>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C364E2AA-ACDF-7BDA-D811-8F886AE5EA7D}"/>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2223386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44AE2-C5A5-33BC-4324-BBD8505A3DB9}"/>
              </a:ext>
            </a:extLst>
          </p:cNvPr>
          <p:cNvSpPr>
            <a:spLocks noGrp="1"/>
          </p:cNvSpPr>
          <p:nvPr>
            <p:ph type="title"/>
          </p:nvPr>
        </p:nvSpPr>
        <p:spPr/>
        <p:txBody>
          <a:bodyPr/>
          <a:lstStyle/>
          <a:p>
            <a:r>
              <a:rPr lang="en-US"/>
              <a:t>Click to edit Master title style</a:t>
            </a:r>
            <a:endParaRPr lang="hr-HR"/>
          </a:p>
        </p:txBody>
      </p:sp>
      <p:sp>
        <p:nvSpPr>
          <p:cNvPr id="3" name="Content Placeholder 2">
            <a:extLst>
              <a:ext uri="{FF2B5EF4-FFF2-40B4-BE49-F238E27FC236}">
                <a16:creationId xmlns:a16="http://schemas.microsoft.com/office/drawing/2014/main" id="{DDDE158B-48D1-99FE-C92D-5880584A53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Content Placeholder 3">
            <a:extLst>
              <a:ext uri="{FF2B5EF4-FFF2-40B4-BE49-F238E27FC236}">
                <a16:creationId xmlns:a16="http://schemas.microsoft.com/office/drawing/2014/main" id="{8A2C5371-45F8-9911-8AA1-A80F49D548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Date Placeholder 4">
            <a:extLst>
              <a:ext uri="{FF2B5EF4-FFF2-40B4-BE49-F238E27FC236}">
                <a16:creationId xmlns:a16="http://schemas.microsoft.com/office/drawing/2014/main" id="{765A3D91-2E9E-7EBE-71AD-9DA3206D7129}"/>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6" name="Footer Placeholder 5">
            <a:extLst>
              <a:ext uri="{FF2B5EF4-FFF2-40B4-BE49-F238E27FC236}">
                <a16:creationId xmlns:a16="http://schemas.microsoft.com/office/drawing/2014/main" id="{2276EA0F-2871-CA8D-CB48-417AA3F57C33}"/>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4041BC6F-F64D-5CB4-C951-6C6E6E423969}"/>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2481451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5A92E-3745-6B27-8F27-2A9BF008F88E}"/>
              </a:ext>
            </a:extLst>
          </p:cNvPr>
          <p:cNvSpPr>
            <a:spLocks noGrp="1"/>
          </p:cNvSpPr>
          <p:nvPr>
            <p:ph type="title"/>
          </p:nvPr>
        </p:nvSpPr>
        <p:spPr>
          <a:xfrm>
            <a:off x="839788" y="365125"/>
            <a:ext cx="10515600" cy="1325563"/>
          </a:xfrm>
        </p:spPr>
        <p:txBody>
          <a:bodyPr/>
          <a:lstStyle/>
          <a:p>
            <a:r>
              <a:rPr lang="en-US"/>
              <a:t>Click to edit Master title style</a:t>
            </a:r>
            <a:endParaRPr lang="hr-HR"/>
          </a:p>
        </p:txBody>
      </p:sp>
      <p:sp>
        <p:nvSpPr>
          <p:cNvPr id="3" name="Text Placeholder 2">
            <a:extLst>
              <a:ext uri="{FF2B5EF4-FFF2-40B4-BE49-F238E27FC236}">
                <a16:creationId xmlns:a16="http://schemas.microsoft.com/office/drawing/2014/main" id="{738048BD-F46F-213D-035B-8C30768992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5E40B4-2C5C-CA32-AF03-3E86280741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Text Placeholder 4">
            <a:extLst>
              <a:ext uri="{FF2B5EF4-FFF2-40B4-BE49-F238E27FC236}">
                <a16:creationId xmlns:a16="http://schemas.microsoft.com/office/drawing/2014/main" id="{1B1E703F-ED71-FB25-B74B-1CDD8D8AAA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C28296-8A91-8005-CD46-0CBA2DB6CC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7" name="Date Placeholder 6">
            <a:extLst>
              <a:ext uri="{FF2B5EF4-FFF2-40B4-BE49-F238E27FC236}">
                <a16:creationId xmlns:a16="http://schemas.microsoft.com/office/drawing/2014/main" id="{4808D5BB-0939-0B65-A3E0-16E2F31DB03C}"/>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8" name="Footer Placeholder 7">
            <a:extLst>
              <a:ext uri="{FF2B5EF4-FFF2-40B4-BE49-F238E27FC236}">
                <a16:creationId xmlns:a16="http://schemas.microsoft.com/office/drawing/2014/main" id="{635365FF-4A19-C1DB-E2F6-8202D7B1C238}"/>
              </a:ext>
            </a:extLst>
          </p:cNvPr>
          <p:cNvSpPr>
            <a:spLocks noGrp="1"/>
          </p:cNvSpPr>
          <p:nvPr>
            <p:ph type="ftr" sz="quarter" idx="11"/>
          </p:nvPr>
        </p:nvSpPr>
        <p:spPr/>
        <p:txBody>
          <a:bodyPr/>
          <a:lstStyle/>
          <a:p>
            <a:endParaRPr lang="hr-HR"/>
          </a:p>
        </p:txBody>
      </p:sp>
      <p:sp>
        <p:nvSpPr>
          <p:cNvPr id="9" name="Slide Number Placeholder 8">
            <a:extLst>
              <a:ext uri="{FF2B5EF4-FFF2-40B4-BE49-F238E27FC236}">
                <a16:creationId xmlns:a16="http://schemas.microsoft.com/office/drawing/2014/main" id="{C22B1BBC-420D-3396-F460-475570596559}"/>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534502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173D7-6D2B-AB82-7392-00628DB4063C}"/>
              </a:ext>
            </a:extLst>
          </p:cNvPr>
          <p:cNvSpPr>
            <a:spLocks noGrp="1"/>
          </p:cNvSpPr>
          <p:nvPr>
            <p:ph type="title"/>
          </p:nvPr>
        </p:nvSpPr>
        <p:spPr/>
        <p:txBody>
          <a:bodyPr/>
          <a:lstStyle/>
          <a:p>
            <a:r>
              <a:rPr lang="en-US"/>
              <a:t>Click to edit Master title style</a:t>
            </a:r>
            <a:endParaRPr lang="hr-HR"/>
          </a:p>
        </p:txBody>
      </p:sp>
      <p:sp>
        <p:nvSpPr>
          <p:cNvPr id="3" name="Date Placeholder 2">
            <a:extLst>
              <a:ext uri="{FF2B5EF4-FFF2-40B4-BE49-F238E27FC236}">
                <a16:creationId xmlns:a16="http://schemas.microsoft.com/office/drawing/2014/main" id="{05242762-2217-D1F5-4C7F-F20A491C14FC}"/>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4" name="Footer Placeholder 3">
            <a:extLst>
              <a:ext uri="{FF2B5EF4-FFF2-40B4-BE49-F238E27FC236}">
                <a16:creationId xmlns:a16="http://schemas.microsoft.com/office/drawing/2014/main" id="{221D6BD1-BD79-B930-5C58-CED2AA567B27}"/>
              </a:ext>
            </a:extLst>
          </p:cNvPr>
          <p:cNvSpPr>
            <a:spLocks noGrp="1"/>
          </p:cNvSpPr>
          <p:nvPr>
            <p:ph type="ftr" sz="quarter" idx="11"/>
          </p:nvPr>
        </p:nvSpPr>
        <p:spPr/>
        <p:txBody>
          <a:bodyPr/>
          <a:lstStyle/>
          <a:p>
            <a:endParaRPr lang="hr-HR"/>
          </a:p>
        </p:txBody>
      </p:sp>
      <p:sp>
        <p:nvSpPr>
          <p:cNvPr id="5" name="Slide Number Placeholder 4">
            <a:extLst>
              <a:ext uri="{FF2B5EF4-FFF2-40B4-BE49-F238E27FC236}">
                <a16:creationId xmlns:a16="http://schemas.microsoft.com/office/drawing/2014/main" id="{952AE9DD-2F3E-ECC2-4336-5A3842881666}"/>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2904044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FCB6F9-17B7-4328-2FAC-9FA4942C1588}"/>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3" name="Footer Placeholder 2">
            <a:extLst>
              <a:ext uri="{FF2B5EF4-FFF2-40B4-BE49-F238E27FC236}">
                <a16:creationId xmlns:a16="http://schemas.microsoft.com/office/drawing/2014/main" id="{DEC76211-B103-1CEB-018B-98009F796DE6}"/>
              </a:ext>
            </a:extLst>
          </p:cNvPr>
          <p:cNvSpPr>
            <a:spLocks noGrp="1"/>
          </p:cNvSpPr>
          <p:nvPr>
            <p:ph type="ftr" sz="quarter" idx="11"/>
          </p:nvPr>
        </p:nvSpPr>
        <p:spPr/>
        <p:txBody>
          <a:bodyPr/>
          <a:lstStyle/>
          <a:p>
            <a:endParaRPr lang="hr-HR"/>
          </a:p>
        </p:txBody>
      </p:sp>
      <p:sp>
        <p:nvSpPr>
          <p:cNvPr id="4" name="Slide Number Placeholder 3">
            <a:extLst>
              <a:ext uri="{FF2B5EF4-FFF2-40B4-BE49-F238E27FC236}">
                <a16:creationId xmlns:a16="http://schemas.microsoft.com/office/drawing/2014/main" id="{1CEA5789-64FA-49FA-F608-66A405593B24}"/>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394999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F0F3-BD2C-8EEB-C9A4-2DA48D991D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Content Placeholder 2">
            <a:extLst>
              <a:ext uri="{FF2B5EF4-FFF2-40B4-BE49-F238E27FC236}">
                <a16:creationId xmlns:a16="http://schemas.microsoft.com/office/drawing/2014/main" id="{9E1442F3-F75B-8929-3452-BA848B0627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Text Placeholder 3">
            <a:extLst>
              <a:ext uri="{FF2B5EF4-FFF2-40B4-BE49-F238E27FC236}">
                <a16:creationId xmlns:a16="http://schemas.microsoft.com/office/drawing/2014/main" id="{A48CC50B-736D-D400-12CE-B0CB03332E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D9E228-6D2A-54CE-64DC-296D542F3C31}"/>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6" name="Footer Placeholder 5">
            <a:extLst>
              <a:ext uri="{FF2B5EF4-FFF2-40B4-BE49-F238E27FC236}">
                <a16:creationId xmlns:a16="http://schemas.microsoft.com/office/drawing/2014/main" id="{7B9A9B8D-7737-8587-6E05-9541EF703422}"/>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3ACBF69A-29D5-47E8-E886-36D01775DD42}"/>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4178801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45F9E-9D5C-7A5B-5C90-86F1CD8331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Picture Placeholder 2">
            <a:extLst>
              <a:ext uri="{FF2B5EF4-FFF2-40B4-BE49-F238E27FC236}">
                <a16:creationId xmlns:a16="http://schemas.microsoft.com/office/drawing/2014/main" id="{11C7132E-E208-5C16-1644-F4FFA74FD1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Text Placeholder 3">
            <a:extLst>
              <a:ext uri="{FF2B5EF4-FFF2-40B4-BE49-F238E27FC236}">
                <a16:creationId xmlns:a16="http://schemas.microsoft.com/office/drawing/2014/main" id="{6182A797-5542-6B88-6CE8-67EB9AC71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688496-F957-7496-0706-F78770553254}"/>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6" name="Footer Placeholder 5">
            <a:extLst>
              <a:ext uri="{FF2B5EF4-FFF2-40B4-BE49-F238E27FC236}">
                <a16:creationId xmlns:a16="http://schemas.microsoft.com/office/drawing/2014/main" id="{093C8715-38F6-FB6A-C835-4353A633598F}"/>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18DB596F-71B7-4BE1-C01E-CB65F0E51DD4}"/>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403466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0575-7158-E868-67C1-483B17366E50}"/>
              </a:ext>
            </a:extLst>
          </p:cNvPr>
          <p:cNvSpPr>
            <a:spLocks noGrp="1"/>
          </p:cNvSpPr>
          <p:nvPr>
            <p:ph type="title"/>
          </p:nvPr>
        </p:nvSpPr>
        <p:spPr/>
        <p:txBody>
          <a:bodyPr/>
          <a:lstStyle/>
          <a:p>
            <a:r>
              <a:rPr lang="en-US"/>
              <a:t>Click to edit Master title style</a:t>
            </a:r>
            <a:endParaRPr lang="hr-HR"/>
          </a:p>
        </p:txBody>
      </p:sp>
      <p:sp>
        <p:nvSpPr>
          <p:cNvPr id="3" name="Vertical Text Placeholder 2">
            <a:extLst>
              <a:ext uri="{FF2B5EF4-FFF2-40B4-BE49-F238E27FC236}">
                <a16:creationId xmlns:a16="http://schemas.microsoft.com/office/drawing/2014/main" id="{B4D179B8-2EDB-A62F-D8C0-26F545D7C5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83CDC53A-1E5D-3943-6312-BB615D507C58}"/>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5" name="Footer Placeholder 4">
            <a:extLst>
              <a:ext uri="{FF2B5EF4-FFF2-40B4-BE49-F238E27FC236}">
                <a16:creationId xmlns:a16="http://schemas.microsoft.com/office/drawing/2014/main" id="{05C6391B-A21F-2F45-5926-B35BD7255DB6}"/>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0DF9E8E0-A7ED-918C-5CFE-C59D0715732A}"/>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381086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01F4A8-7177-FA51-7A72-AC839E5F6D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hr-HR"/>
          </a:p>
        </p:txBody>
      </p:sp>
      <p:sp>
        <p:nvSpPr>
          <p:cNvPr id="3" name="Vertical Text Placeholder 2">
            <a:extLst>
              <a:ext uri="{FF2B5EF4-FFF2-40B4-BE49-F238E27FC236}">
                <a16:creationId xmlns:a16="http://schemas.microsoft.com/office/drawing/2014/main" id="{1412296A-EAE8-5CEF-A3FF-757222FE87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FD061AF4-E6E6-F799-5476-7DB7454CBCF4}"/>
              </a:ext>
            </a:extLst>
          </p:cNvPr>
          <p:cNvSpPr>
            <a:spLocks noGrp="1"/>
          </p:cNvSpPr>
          <p:nvPr>
            <p:ph type="dt" sz="half" idx="10"/>
          </p:nvPr>
        </p:nvSpPr>
        <p:spPr/>
        <p:txBody>
          <a:bodyPr/>
          <a:lstStyle/>
          <a:p>
            <a:fld id="{28BF4B54-01FF-488F-BA5F-D1EF7140B1FC}" type="datetimeFigureOut">
              <a:rPr lang="hr-HR" smtClean="0"/>
              <a:t>24.5.2023.</a:t>
            </a:fld>
            <a:endParaRPr lang="hr-HR"/>
          </a:p>
        </p:txBody>
      </p:sp>
      <p:sp>
        <p:nvSpPr>
          <p:cNvPr id="5" name="Footer Placeholder 4">
            <a:extLst>
              <a:ext uri="{FF2B5EF4-FFF2-40B4-BE49-F238E27FC236}">
                <a16:creationId xmlns:a16="http://schemas.microsoft.com/office/drawing/2014/main" id="{83B03B1B-D836-3A66-36EF-BD68B113403D}"/>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44BB82E7-2E29-82B4-E420-8BA6BD21E7F1}"/>
              </a:ext>
            </a:extLst>
          </p:cNvPr>
          <p:cNvSpPr>
            <a:spLocks noGrp="1"/>
          </p:cNvSpPr>
          <p:nvPr>
            <p:ph type="sldNum" sz="quarter" idx="12"/>
          </p:nvPr>
        </p:nvSpPr>
        <p:spPr/>
        <p:txBody>
          <a:bodyPr/>
          <a:lstStyle/>
          <a:p>
            <a:fld id="{6D326A61-E4A8-4B24-939E-AE0B2C51F85A}" type="slidenum">
              <a:rPr lang="hr-HR" smtClean="0"/>
              <a:t>‹#›</a:t>
            </a:fld>
            <a:endParaRPr lang="hr-HR"/>
          </a:p>
        </p:txBody>
      </p:sp>
    </p:spTree>
    <p:extLst>
      <p:ext uri="{BB962C8B-B14F-4D97-AF65-F5344CB8AC3E}">
        <p14:creationId xmlns:p14="http://schemas.microsoft.com/office/powerpoint/2010/main" val="1038688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7F7D7-A181-2F37-F2BF-B929A30FA2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r-HR"/>
          </a:p>
        </p:txBody>
      </p:sp>
      <p:sp>
        <p:nvSpPr>
          <p:cNvPr id="3" name="Text Placeholder 2">
            <a:extLst>
              <a:ext uri="{FF2B5EF4-FFF2-40B4-BE49-F238E27FC236}">
                <a16:creationId xmlns:a16="http://schemas.microsoft.com/office/drawing/2014/main" id="{D478D2EB-0BE8-A83D-CCB0-8A459A52FB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004CC14E-ABA1-6C46-AA08-5233E31FA7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BF4B54-01FF-488F-BA5F-D1EF7140B1FC}" type="datetimeFigureOut">
              <a:rPr lang="hr-HR" smtClean="0"/>
              <a:t>24.5.2023.</a:t>
            </a:fld>
            <a:endParaRPr lang="hr-HR"/>
          </a:p>
        </p:txBody>
      </p:sp>
      <p:sp>
        <p:nvSpPr>
          <p:cNvPr id="5" name="Footer Placeholder 4">
            <a:extLst>
              <a:ext uri="{FF2B5EF4-FFF2-40B4-BE49-F238E27FC236}">
                <a16:creationId xmlns:a16="http://schemas.microsoft.com/office/drawing/2014/main" id="{E0A1A4FA-80AD-7972-816A-F946445763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Slide Number Placeholder 5">
            <a:extLst>
              <a:ext uri="{FF2B5EF4-FFF2-40B4-BE49-F238E27FC236}">
                <a16:creationId xmlns:a16="http://schemas.microsoft.com/office/drawing/2014/main" id="{D8A89054-AD8D-6BDE-58D7-05E2BDAA0A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26A61-E4A8-4B24-939E-AE0B2C51F85A}" type="slidenum">
              <a:rPr lang="hr-HR" smtClean="0"/>
              <a:t>‹#›</a:t>
            </a:fld>
            <a:endParaRPr lang="hr-HR"/>
          </a:p>
        </p:txBody>
      </p:sp>
    </p:spTree>
    <p:extLst>
      <p:ext uri="{BB962C8B-B14F-4D97-AF65-F5344CB8AC3E}">
        <p14:creationId xmlns:p14="http://schemas.microsoft.com/office/powerpoint/2010/main" val="1407450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info.hazu.hr/upload/file/Dokumenti/Inovativnost_istrazivacko_sveuc_30_04_08.pdf" TargetMode="External"/><Relationship Id="rId2" Type="http://schemas.openxmlformats.org/officeDocument/2006/relationships/hyperlink" Target="https://www.info.hazu.hr/upload/file/Dokumenti/Obrazovanje_za_drustvo_znanja_28_11_07.pdf" TargetMode="External"/><Relationship Id="rId1" Type="http://schemas.openxmlformats.org/officeDocument/2006/relationships/slideLayout" Target="../slideLayouts/slideLayout1.xml"/><Relationship Id="rId6" Type="http://schemas.openxmlformats.org/officeDocument/2006/relationships/hyperlink" Target="https://www.info.hazu.hr/wp-content/uploads/2022/04/Izjava_Vaznost-znanja-i-primjene-znanja_strategija-HR-do-2030.pdf" TargetMode="External"/><Relationship Id="rId5" Type="http://schemas.openxmlformats.org/officeDocument/2006/relationships/hyperlink" Target="https://www.info.hazu.hr/upload/File/2019/ODLUKE-2019/2019-Preporuke---Okrugli-stol-o-umjetnoj-inteligenciji.pdf" TargetMode="External"/><Relationship Id="rId4" Type="http://schemas.openxmlformats.org/officeDocument/2006/relationships/hyperlink" Target="https://www.info.hazu.hr/upload/file/Dokumenti/Izjava%20HAZU_Vaznost%20znanja%20i%20primjena%20znanja%20za%20izlazak%20iz%20krize%20i%20razvoj%20Hrvatske.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89FD52A-D930-4781-DA3E-248D8BAC90EA}"/>
              </a:ext>
            </a:extLst>
          </p:cNvPr>
          <p:cNvSpPr txBox="1"/>
          <p:nvPr/>
        </p:nvSpPr>
        <p:spPr>
          <a:xfrm>
            <a:off x="879648" y="3042201"/>
            <a:ext cx="11101134" cy="339452"/>
          </a:xfrm>
          <a:prstGeom prst="rect">
            <a:avLst/>
          </a:prstGeom>
          <a:noFill/>
        </p:spPr>
        <p:txBody>
          <a:bodyPr wrap="square">
            <a:spAutoFit/>
          </a:bodyPr>
          <a:lstStyle/>
          <a:p>
            <a:pPr algn="ctr">
              <a:lnSpc>
                <a:spcPts val="1920"/>
              </a:lnSpc>
            </a:pPr>
            <a:r>
              <a:rPr lang="en-GB" sz="2000" b="1" i="1" kern="100" dirty="0">
                <a:effectLst/>
                <a:latin typeface="Comic Sans MS" panose="030F0702030302020204" pitchFamily="66" charset="0"/>
                <a:ea typeface="Calibri" panose="020F0502020204030204" pitchFamily="34" charset="0"/>
                <a:cs typeface="Arial" panose="020B0604020202020204" pitchFamily="34" charset="0"/>
              </a:rPr>
              <a:t> - </a:t>
            </a:r>
            <a:r>
              <a:rPr lang="hr-HR" sz="2000" b="1" i="1" kern="100" dirty="0">
                <a:effectLst/>
                <a:latin typeface="Comic Sans MS" panose="030F0702030302020204" pitchFamily="66" charset="0"/>
                <a:ea typeface="Calibri" panose="020F0502020204030204" pitchFamily="34" charset="0"/>
                <a:cs typeface="Arial" panose="020B0604020202020204" pitchFamily="34" charset="0"/>
              </a:rPr>
              <a:t>Preporuke i izjave </a:t>
            </a:r>
            <a:r>
              <a:rPr lang="hr-HR" sz="2000" b="1" i="1" kern="100" dirty="0">
                <a:latin typeface="Comic Sans MS" panose="030F0702030302020204" pitchFamily="66" charset="0"/>
                <a:ea typeface="Calibri" panose="020F0502020204030204" pitchFamily="34" charset="0"/>
                <a:cs typeface="Arial" panose="020B0604020202020204" pitchFamily="34" charset="0"/>
              </a:rPr>
              <a:t>H</a:t>
            </a:r>
            <a:r>
              <a:rPr lang="hr-HR" sz="2000" b="1" i="1" kern="100" dirty="0">
                <a:effectLst/>
                <a:latin typeface="Comic Sans MS" panose="030F0702030302020204" pitchFamily="66" charset="0"/>
                <a:ea typeface="Calibri" panose="020F0502020204030204" pitchFamily="34" charset="0"/>
                <a:cs typeface="Arial" panose="020B0604020202020204" pitchFamily="34" charset="0"/>
              </a:rPr>
              <a:t>rvatske akademij</a:t>
            </a:r>
            <a:r>
              <a:rPr lang="hr-HR" sz="2000" b="1" i="1" kern="100" dirty="0">
                <a:latin typeface="Comic Sans MS" panose="030F0702030302020204" pitchFamily="66" charset="0"/>
                <a:ea typeface="Calibri" panose="020F0502020204030204" pitchFamily="34" charset="0"/>
                <a:cs typeface="Arial" panose="020B0604020202020204" pitchFamily="34" charset="0"/>
              </a:rPr>
              <a:t>e</a:t>
            </a:r>
            <a:r>
              <a:rPr lang="hr-HR" sz="2000" b="1" i="1" kern="100" dirty="0">
                <a:effectLst/>
                <a:latin typeface="Comic Sans MS" panose="030F0702030302020204" pitchFamily="66" charset="0"/>
                <a:ea typeface="Calibri" panose="020F0502020204030204" pitchFamily="34" charset="0"/>
                <a:cs typeface="Arial" panose="020B0604020202020204" pitchFamily="34" charset="0"/>
              </a:rPr>
              <a:t> znanosti i umjetnosti </a:t>
            </a:r>
          </a:p>
        </p:txBody>
      </p:sp>
      <p:sp>
        <p:nvSpPr>
          <p:cNvPr id="10" name="TextBox 9">
            <a:extLst>
              <a:ext uri="{FF2B5EF4-FFF2-40B4-BE49-F238E27FC236}">
                <a16:creationId xmlns:a16="http://schemas.microsoft.com/office/drawing/2014/main" id="{C0DB829B-28E9-33CC-BA12-331A532A651E}"/>
              </a:ext>
            </a:extLst>
          </p:cNvPr>
          <p:cNvSpPr txBox="1"/>
          <p:nvPr/>
        </p:nvSpPr>
        <p:spPr>
          <a:xfrm>
            <a:off x="810125" y="3440647"/>
            <a:ext cx="11197391" cy="583108"/>
          </a:xfrm>
          <a:prstGeom prst="rect">
            <a:avLst/>
          </a:prstGeom>
          <a:noFill/>
        </p:spPr>
        <p:txBody>
          <a:bodyPr wrap="square">
            <a:spAutoFit/>
          </a:bodyPr>
          <a:lstStyle/>
          <a:p>
            <a:pPr marL="342900" indent="-342900" algn="ctr">
              <a:lnSpc>
                <a:spcPts val="1920"/>
              </a:lnSpc>
              <a:buFontTx/>
              <a:buChar char="-"/>
            </a:pPr>
            <a:r>
              <a:rPr lang="hr-HR" sz="2000" b="1" i="1" kern="100" dirty="0">
                <a:latin typeface="Comic Sans MS" panose="030F0702030302020204" pitchFamily="66" charset="0"/>
                <a:ea typeface="Calibri" panose="020F0502020204030204" pitchFamily="34" charset="0"/>
                <a:cs typeface="Arial" panose="020B0604020202020204" pitchFamily="34" charset="0"/>
              </a:rPr>
              <a:t>Centar za umjetnu inteligenciju Fakulteta elektrotehnike i računarstva</a:t>
            </a:r>
          </a:p>
          <a:p>
            <a:pPr algn="ctr">
              <a:lnSpc>
                <a:spcPts val="1920"/>
              </a:lnSpc>
            </a:pPr>
            <a:r>
              <a:rPr lang="hr-HR" sz="2000" b="1" i="1" kern="100" dirty="0">
                <a:effectLst/>
                <a:latin typeface="Comic Sans MS" panose="030F0702030302020204" pitchFamily="66" charset="0"/>
                <a:ea typeface="Calibri" panose="020F0502020204030204" pitchFamily="34" charset="0"/>
                <a:cs typeface="Arial" panose="020B0604020202020204" pitchFamily="34" charset="0"/>
              </a:rPr>
              <a:t>Sveučilišta u Zagreb</a:t>
            </a:r>
            <a:r>
              <a:rPr lang="hr-HR" sz="2000" b="1" i="1" kern="100" dirty="0">
                <a:latin typeface="Comic Sans MS" panose="030F0702030302020204" pitchFamily="66" charset="0"/>
                <a:ea typeface="Calibri" panose="020F0502020204030204" pitchFamily="34" charset="0"/>
                <a:cs typeface="Arial" panose="020B0604020202020204" pitchFamily="34" charset="0"/>
              </a:rPr>
              <a:t>u</a:t>
            </a:r>
            <a:endParaRPr lang="hr-HR" sz="2000" b="1" i="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4E96F6CC-BF41-6AC6-40F7-079BDC15CA17}"/>
              </a:ext>
            </a:extLst>
          </p:cNvPr>
          <p:cNvSpPr txBox="1"/>
          <p:nvPr/>
        </p:nvSpPr>
        <p:spPr>
          <a:xfrm>
            <a:off x="858253" y="5130768"/>
            <a:ext cx="11101134" cy="1557734"/>
          </a:xfrm>
          <a:prstGeom prst="rect">
            <a:avLst/>
          </a:prstGeom>
          <a:noFill/>
        </p:spPr>
        <p:txBody>
          <a:bodyPr wrap="square">
            <a:spAutoFit/>
          </a:bodyPr>
          <a:lstStyle/>
          <a:p>
            <a:pPr algn="ctr">
              <a:lnSpc>
                <a:spcPts val="1920"/>
              </a:lnSpc>
            </a:pPr>
            <a:r>
              <a:rPr lang="hr-HR" sz="2000" kern="100" dirty="0">
                <a:latin typeface="Comic Sans MS" panose="030F0702030302020204" pitchFamily="66" charset="0"/>
                <a:ea typeface="Calibri" panose="020F0502020204030204" pitchFamily="34" charset="0"/>
                <a:cs typeface="Arial" panose="020B0604020202020204" pitchFamily="34" charset="0"/>
              </a:rPr>
              <a:t>akademik Leo Budin </a:t>
            </a:r>
          </a:p>
          <a:p>
            <a:pPr algn="ctr">
              <a:lnSpc>
                <a:spcPts val="1920"/>
              </a:lnSpc>
            </a:pPr>
            <a:r>
              <a:rPr lang="hr-HR" sz="2000" kern="100" dirty="0">
                <a:latin typeface="Comic Sans MS" panose="030F0702030302020204" pitchFamily="66" charset="0"/>
                <a:ea typeface="Calibri" panose="020F0502020204030204" pitchFamily="34" charset="0"/>
                <a:cs typeface="Arial" panose="020B0604020202020204" pitchFamily="34" charset="0"/>
              </a:rPr>
              <a:t>Hrvatska akademija znanosti i umjetnosti</a:t>
            </a:r>
          </a:p>
          <a:p>
            <a:pPr algn="ctr">
              <a:lnSpc>
                <a:spcPts val="1920"/>
              </a:lnSpc>
            </a:pPr>
            <a:r>
              <a:rPr lang="hr-HR" sz="2000" kern="100" dirty="0">
                <a:latin typeface="Comic Sans MS" panose="030F0702030302020204" pitchFamily="66" charset="0"/>
                <a:ea typeface="Calibri" panose="020F0502020204030204" pitchFamily="34" charset="0"/>
                <a:cs typeface="Arial" panose="020B0604020202020204" pitchFamily="34" charset="0"/>
              </a:rPr>
              <a:t>Fakultet elektrotehnike i računarstva Sveučilišta u Zagrebu</a:t>
            </a:r>
          </a:p>
          <a:p>
            <a:pPr algn="ctr">
              <a:lnSpc>
                <a:spcPts val="1920"/>
              </a:lnSpc>
            </a:pPr>
            <a:endParaRPr lang="en-GB" sz="2000" b="1" kern="100" dirty="0">
              <a:latin typeface="Comic Sans MS" panose="030F0702030302020204" pitchFamily="66" charset="0"/>
              <a:ea typeface="Calibri" panose="020F0502020204030204" pitchFamily="34" charset="0"/>
              <a:cs typeface="Arial" panose="020B0604020202020204" pitchFamily="34" charset="0"/>
            </a:endParaRPr>
          </a:p>
          <a:p>
            <a:pPr algn="ctr">
              <a:lnSpc>
                <a:spcPts val="1920"/>
              </a:lnSpc>
            </a:pPr>
            <a:br>
              <a:rPr lang="hr-HR" sz="2000" b="1" kern="100" dirty="0">
                <a:latin typeface="Comic Sans MS" panose="030F0702030302020204" pitchFamily="66" charset="0"/>
                <a:ea typeface="Calibri" panose="020F0502020204030204" pitchFamily="34" charset="0"/>
                <a:cs typeface="Arial" panose="020B0604020202020204" pitchFamily="34" charset="0"/>
              </a:rPr>
            </a:br>
            <a:r>
              <a:rPr lang="hr-HR" sz="2000" b="1" kern="100" dirty="0">
                <a:latin typeface="Comic Sans MS" panose="030F0702030302020204" pitchFamily="66" charset="0"/>
                <a:ea typeface="Calibri" panose="020F0502020204030204" pitchFamily="34" charset="0"/>
                <a:cs typeface="Arial" panose="020B0604020202020204" pitchFamily="34" charset="0"/>
              </a:rPr>
              <a:t>Zagreb, 24.svibnja 2023.</a:t>
            </a:r>
          </a:p>
        </p:txBody>
      </p:sp>
      <p:sp>
        <p:nvSpPr>
          <p:cNvPr id="13" name="TextBox 12">
            <a:extLst>
              <a:ext uri="{FF2B5EF4-FFF2-40B4-BE49-F238E27FC236}">
                <a16:creationId xmlns:a16="http://schemas.microsoft.com/office/drawing/2014/main" id="{604EDD89-BD4E-25D0-9EC2-2EA934DFDA87}"/>
              </a:ext>
            </a:extLst>
          </p:cNvPr>
          <p:cNvSpPr txBox="1"/>
          <p:nvPr/>
        </p:nvSpPr>
        <p:spPr>
          <a:xfrm>
            <a:off x="906382" y="558783"/>
            <a:ext cx="11101134" cy="1679947"/>
          </a:xfrm>
          <a:prstGeom prst="rect">
            <a:avLst/>
          </a:prstGeom>
          <a:noFill/>
        </p:spPr>
        <p:txBody>
          <a:bodyPr wrap="square">
            <a:spAutoFit/>
          </a:bodyPr>
          <a:lstStyle/>
          <a:p>
            <a:pPr algn="ctr">
              <a:lnSpc>
                <a:spcPts val="1920"/>
              </a:lnSpc>
            </a:pPr>
            <a:endParaRPr lang="en-GB" b="1" kern="100" noProof="1">
              <a:latin typeface="Comic Sans MS" panose="030F0702030302020204" pitchFamily="66" charset="0"/>
              <a:ea typeface="Calibri" panose="020F0502020204030204" pitchFamily="34" charset="0"/>
              <a:cs typeface="Arial" panose="020B0604020202020204" pitchFamily="34" charset="0"/>
            </a:endParaRPr>
          </a:p>
          <a:p>
            <a:pPr algn="ctr">
              <a:lnSpc>
                <a:spcPts val="1920"/>
              </a:lnSpc>
            </a:pPr>
            <a:r>
              <a:rPr lang="en-GB" sz="2400" b="1" kern="100" noProof="1">
                <a:latin typeface="Comic Sans MS" panose="030F0702030302020204" pitchFamily="66" charset="0"/>
                <a:ea typeface="Calibri" panose="020F0502020204030204" pitchFamily="34" charset="0"/>
                <a:cs typeface="Arial" panose="020B0604020202020204" pitchFamily="34" charset="0"/>
              </a:rPr>
              <a:t>LIDER, G.R.I.D. FORUM</a:t>
            </a:r>
          </a:p>
          <a:p>
            <a:pPr algn="ctr">
              <a:lnSpc>
                <a:spcPts val="1920"/>
              </a:lnSpc>
            </a:pPr>
            <a:endParaRPr lang="en-GB" sz="2800" b="1" kern="100" noProof="1">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algn="ctr">
              <a:lnSpc>
                <a:spcPts val="1920"/>
              </a:lnSpc>
            </a:pPr>
            <a:endParaRPr lang="hr-HR" sz="2800" b="1" kern="100" noProof="1">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algn="ctr">
              <a:lnSpc>
                <a:spcPts val="1920"/>
              </a:lnSpc>
            </a:pPr>
            <a:endParaRPr lang="hr-HR" sz="2000" b="1" kern="100" noProof="1">
              <a:latin typeface="Comic Sans MS" panose="030F0702030302020204" pitchFamily="66" charset="0"/>
              <a:ea typeface="Calibri" panose="020F0502020204030204" pitchFamily="34" charset="0"/>
              <a:cs typeface="Arial" panose="020B0604020202020204" pitchFamily="34" charset="0"/>
            </a:endParaRPr>
          </a:p>
          <a:p>
            <a:pPr algn="ctr">
              <a:spcAft>
                <a:spcPts val="1800"/>
              </a:spcAft>
            </a:pPr>
            <a:r>
              <a:rPr lang="en-GB" sz="2400" b="1" kern="100">
                <a:effectLst/>
                <a:latin typeface="Comic Sans MS" panose="030F0702030302020204" pitchFamily="66" charset="0"/>
                <a:ea typeface="Calibri" panose="020F0502020204030204" pitchFamily="34" charset="0"/>
                <a:cs typeface="Arial" panose="020B0604020202020204" pitchFamily="34" charset="0"/>
              </a:rPr>
              <a:t>KAKVA NAM EDUKACIJA TREBA ZA SVIJET BUDUĆNOSTI?</a:t>
            </a:r>
            <a:endParaRPr lang="hr-HR" sz="2000" b="1" kern="100" dirty="0">
              <a:effectLst/>
              <a:latin typeface="Comic Sans MS" panose="030F0702030302020204" pitchFamily="66"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25027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688F00-03A9-11DA-FE90-8B7A5ECEF108}"/>
              </a:ext>
            </a:extLst>
          </p:cNvPr>
          <p:cNvSpPr txBox="1"/>
          <p:nvPr/>
        </p:nvSpPr>
        <p:spPr>
          <a:xfrm>
            <a:off x="914400" y="452482"/>
            <a:ext cx="10991653" cy="369332"/>
          </a:xfrm>
          <a:prstGeom prst="rect">
            <a:avLst/>
          </a:prstGeom>
          <a:noFill/>
        </p:spPr>
        <p:txBody>
          <a:bodyPr wrap="square" rtlCol="0">
            <a:spAutoFit/>
          </a:bodyPr>
          <a:lstStyle/>
          <a:p>
            <a:pPr algn="ctr"/>
            <a:r>
              <a:rPr lang="hr-HR" sz="1800" b="1" kern="100" dirty="0">
                <a:effectLst/>
                <a:latin typeface="Comic Sans MS" panose="030F0702030302020204" pitchFamily="66" charset="0"/>
                <a:ea typeface="Calibri" panose="020F0502020204030204" pitchFamily="34" charset="0"/>
                <a:cs typeface="Arial" panose="020B0604020202020204" pitchFamily="34" charset="0"/>
              </a:rPr>
              <a:t>EUROPSKA </a:t>
            </a:r>
            <a:r>
              <a:rPr lang="hr-HR" b="1" kern="100" dirty="0">
                <a:latin typeface="Comic Sans MS" panose="030F0702030302020204" pitchFamily="66" charset="0"/>
                <a:ea typeface="Calibri" panose="020F0502020204030204" pitchFamily="34" charset="0"/>
                <a:cs typeface="Arial" panose="020B0604020202020204" pitchFamily="34" charset="0"/>
              </a:rPr>
              <a:t>IZJAVA O SURADNJI U PODRUČJU UMJETNE INTELIGENCIJE</a:t>
            </a:r>
            <a:endParaRPr lang="en-GB" b="1" kern="100" dirty="0">
              <a:latin typeface="Comic Sans MS" panose="030F0702030302020204" pitchFamily="66"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4DC87BF3-74F8-B5B9-7427-B45F149CD799}"/>
              </a:ext>
            </a:extLst>
          </p:cNvPr>
          <p:cNvSpPr txBox="1"/>
          <p:nvPr/>
        </p:nvSpPr>
        <p:spPr>
          <a:xfrm>
            <a:off x="840554" y="1030668"/>
            <a:ext cx="10991653" cy="923330"/>
          </a:xfrm>
          <a:prstGeom prst="rect">
            <a:avLst/>
          </a:prstGeom>
          <a:noFill/>
        </p:spPr>
        <p:txBody>
          <a:bodyPr wrap="square" rtlCol="0">
            <a:spAutoFit/>
          </a:bodyPr>
          <a:lstStyle/>
          <a:p>
            <a:pPr algn="just"/>
            <a:r>
              <a:rPr lang="hr-HR" b="1" dirty="0">
                <a:latin typeface="Comic Sans MS" panose="030F0702030302020204" pitchFamily="66" charset="0"/>
              </a:rPr>
              <a:t>Vlada Republike Hrvatske</a:t>
            </a:r>
            <a:r>
              <a:rPr lang="hr-HR" dirty="0">
                <a:latin typeface="Comic Sans MS" panose="030F0702030302020204" pitchFamily="66" charset="0"/>
              </a:rPr>
              <a:t> je dana 5. srpnja 2018. godine prihvatila europsku </a:t>
            </a:r>
            <a:r>
              <a:rPr lang="hr-HR" b="1" i="1" dirty="0">
                <a:latin typeface="Comic Sans MS" panose="030F0702030302020204" pitchFamily="66" charset="0"/>
              </a:rPr>
              <a:t>Izjavu o suradnji u području umjetne</a:t>
            </a:r>
            <a:r>
              <a:rPr lang="en-GB" b="1" i="1" dirty="0">
                <a:latin typeface="Comic Sans MS" panose="030F0702030302020204" pitchFamily="66" charset="0"/>
              </a:rPr>
              <a:t> </a:t>
            </a:r>
            <a:r>
              <a:rPr lang="hr-HR" b="1" i="1" dirty="0">
                <a:latin typeface="Comic Sans MS" panose="030F0702030302020204" pitchFamily="66" charset="0"/>
              </a:rPr>
              <a:t>inteligencije</a:t>
            </a:r>
            <a:r>
              <a:rPr lang="hr-HR" dirty="0">
                <a:latin typeface="Comic Sans MS" panose="030F0702030302020204" pitchFamily="66" charset="0"/>
              </a:rPr>
              <a:t>, a ministar gospodarstva, poduzetništva i obrta izjavu je potpisao 18. srpnja 2018. godine. </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5E36DB12-1250-76BB-794D-DEB6FEE4008D}"/>
              </a:ext>
            </a:extLst>
          </p:cNvPr>
          <p:cNvSpPr txBox="1"/>
          <p:nvPr/>
        </p:nvSpPr>
        <p:spPr>
          <a:xfrm>
            <a:off x="840557" y="1967532"/>
            <a:ext cx="10991653" cy="923330"/>
          </a:xfrm>
          <a:prstGeom prst="rect">
            <a:avLst/>
          </a:prstGeom>
          <a:noFill/>
        </p:spPr>
        <p:txBody>
          <a:bodyPr wrap="square" rtlCol="0">
            <a:spAutoFit/>
          </a:bodyPr>
          <a:lstStyle/>
          <a:p>
            <a:pPr algn="just"/>
            <a:r>
              <a:rPr lang="en-GB" dirty="0">
                <a:latin typeface="Comic Sans MS" panose="030F0702030302020204" pitchFamily="66" charset="0"/>
              </a:rPr>
              <a:t>D</a:t>
            </a:r>
            <a:r>
              <a:rPr lang="hr-HR" dirty="0">
                <a:latin typeface="Comic Sans MS" panose="030F0702030302020204" pitchFamily="66" charset="0"/>
              </a:rPr>
              <a:t>ana 7. prosinca 2018. godine objavljena je komunikacija Europske komisije </a:t>
            </a:r>
            <a:r>
              <a:rPr lang="hr-HR" b="1" i="1" dirty="0">
                <a:latin typeface="Comic Sans MS" panose="030F0702030302020204" pitchFamily="66" charset="0"/>
              </a:rPr>
              <a:t>Koordinirani plan o umjetnoj inteligenciji </a:t>
            </a:r>
            <a:r>
              <a:rPr lang="hr-HR" dirty="0">
                <a:latin typeface="Comic Sans MS" panose="030F0702030302020204" pitchFamily="66" charset="0"/>
              </a:rPr>
              <a:t>(COM(2018) 795 final) i prilog toj komunikaciji (COM(2018) 795 final ANEX)</a:t>
            </a:r>
            <a:r>
              <a:rPr lang="en-GB" dirty="0">
                <a:latin typeface="Comic Sans MS" panose="030F0702030302020204" pitchFamily="66" charset="0"/>
              </a:rPr>
              <a:t> u kojoj se </a:t>
            </a:r>
            <a:r>
              <a:rPr lang="hr-HR" dirty="0">
                <a:latin typeface="Comic Sans MS" panose="030F0702030302020204" pitchFamily="66" charset="0"/>
              </a:rPr>
              <a:t>ističe:</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13708AD3-BF0E-6E49-DCD6-B3BBA0BA9983}"/>
              </a:ext>
            </a:extLst>
          </p:cNvPr>
          <p:cNvSpPr txBox="1"/>
          <p:nvPr/>
        </p:nvSpPr>
        <p:spPr>
          <a:xfrm>
            <a:off x="1300895" y="2900288"/>
            <a:ext cx="10342774" cy="1754326"/>
          </a:xfrm>
          <a:prstGeom prst="rect">
            <a:avLst/>
          </a:prstGeom>
          <a:noFill/>
        </p:spPr>
        <p:txBody>
          <a:bodyPr wrap="square" rtlCol="0">
            <a:spAutoFit/>
          </a:bodyPr>
          <a:lstStyle/>
          <a:p>
            <a:pPr algn="just"/>
            <a:r>
              <a:rPr lang="hr-HR" dirty="0">
                <a:latin typeface="Comic Sans MS" panose="030F0702030302020204" pitchFamily="66" charset="0"/>
              </a:rPr>
              <a:t>„Umjetna inteligencija može nam pomoći u rješavanju nekih od najvećih svjetskih izazova. Liječnicima može omogućiti bolju dijagnostiku i razvoj novih načina liječenja bolesti; može smanjiti potrošnju energije optimiranjem resursa; može pridonijeti čišćem okolišu smanjenjem potrebe za pesticidima; može poboljšati meteorološke prognoze i predviđanje katastrofa itd. Popis je gotovo beskonačan. Umjetna inteligencija bit će glavni pokretač gospodarskog rasta i rasta produktivnosti te će pridonijeti održivosti temelja europske industrije.</a:t>
            </a:r>
            <a:r>
              <a:rPr lang="en-GB" dirty="0">
                <a:latin typeface="Comic Sans MS" panose="030F0702030302020204" pitchFamily="66" charset="0"/>
              </a:rPr>
              <a:t>”</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6A700F8F-04E9-0694-C2CA-DC82D422A284}"/>
              </a:ext>
            </a:extLst>
          </p:cNvPr>
          <p:cNvSpPr txBox="1"/>
          <p:nvPr/>
        </p:nvSpPr>
        <p:spPr>
          <a:xfrm>
            <a:off x="914399" y="4654614"/>
            <a:ext cx="10991653" cy="369332"/>
          </a:xfrm>
          <a:prstGeom prst="rect">
            <a:avLst/>
          </a:prstGeom>
          <a:noFill/>
        </p:spPr>
        <p:txBody>
          <a:bodyPr wrap="square" rtlCol="0">
            <a:spAutoFit/>
          </a:bodyPr>
          <a:lstStyle/>
          <a:p>
            <a:pPr algn="just"/>
            <a:r>
              <a:rPr lang="en-GB" dirty="0">
                <a:latin typeface="Comic Sans MS" panose="030F0702030302020204" pitchFamily="66" charset="0"/>
              </a:rPr>
              <a:t>i dalje:</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F2A522E8-9A9B-0433-B2A0-B865148564E8}"/>
              </a:ext>
            </a:extLst>
          </p:cNvPr>
          <p:cNvSpPr txBox="1"/>
          <p:nvPr/>
        </p:nvSpPr>
        <p:spPr>
          <a:xfrm>
            <a:off x="1238839" y="5033372"/>
            <a:ext cx="10342774" cy="1754326"/>
          </a:xfrm>
          <a:prstGeom prst="rect">
            <a:avLst/>
          </a:prstGeom>
          <a:noFill/>
        </p:spPr>
        <p:txBody>
          <a:bodyPr wrap="square" rtlCol="0">
            <a:spAutoFit/>
          </a:bodyPr>
          <a:lstStyle/>
          <a:p>
            <a:pPr algn="just"/>
            <a:r>
              <a:rPr lang="hr-HR" dirty="0">
                <a:latin typeface="Comic Sans MS" panose="030F0702030302020204" pitchFamily="66" charset="0"/>
              </a:rPr>
              <a:t>„Sve države članice potiču se da do sredine 2019. donesu i razmijene s drugim državama članicama i s Komisijom, nacionalne strategije ili programe za umjetnu inteligenciju ili </a:t>
            </a:r>
            <a:r>
              <a:rPr lang="hr-HR" b="1" dirty="0">
                <a:latin typeface="Comic Sans MS" panose="030F0702030302020204" pitchFamily="66" charset="0"/>
              </a:rPr>
              <a:t>da u druge relevantne strategije ili programe uključe dimenzije umjetne inteligencije i u tu svrhu odrede razine ulaganja i provedbene mjere</a:t>
            </a:r>
            <a:r>
              <a:rPr lang="hr-HR" dirty="0">
                <a:latin typeface="Comic Sans MS" panose="030F0702030302020204" pitchFamily="66" charset="0"/>
              </a:rPr>
              <a:t>, uzimajući u obzir ovaj koordinirani plan. Svaka država članica odlučit će o točnom obliku i sadržaju nacionalnih strategija za umjetnu inteligenciju te njihovu upravljanju na temelju nacionalnih posebnosti.“</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0024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68F07FD-4453-455E-7C76-B2F44F2F4A31}"/>
              </a:ext>
            </a:extLst>
          </p:cNvPr>
          <p:cNvSpPr txBox="1"/>
          <p:nvPr/>
        </p:nvSpPr>
        <p:spPr>
          <a:xfrm>
            <a:off x="914400" y="452482"/>
            <a:ext cx="10991653" cy="369332"/>
          </a:xfrm>
          <a:prstGeom prst="rect">
            <a:avLst/>
          </a:prstGeom>
          <a:noFill/>
        </p:spPr>
        <p:txBody>
          <a:bodyPr wrap="square" rtlCol="0">
            <a:spAutoFit/>
          </a:bodyPr>
          <a:lstStyle/>
          <a:p>
            <a:pPr algn="ctr"/>
            <a:r>
              <a:rPr lang="en-GB" sz="1800" b="1" kern="100" dirty="0">
                <a:effectLst/>
                <a:latin typeface="Comic Sans MS" panose="030F0702030302020204" pitchFamily="66" charset="0"/>
                <a:ea typeface="Calibri" panose="020F0502020204030204" pitchFamily="34" charset="0"/>
                <a:cs typeface="Arial" panose="020B0604020202020204" pitchFamily="34" charset="0"/>
              </a:rPr>
              <a:t>NACIONALNA RAZVOJNA STRATEGIJA REPUBLIKE HRVATSKE DO 2030. GODINE</a:t>
            </a:r>
            <a:endParaRPr lang="en-GB" b="1" kern="100" dirty="0">
              <a:latin typeface="Comic Sans MS" panose="030F0702030302020204" pitchFamily="66"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E600940A-760C-A37F-B4E8-859A556305BC}"/>
              </a:ext>
            </a:extLst>
          </p:cNvPr>
          <p:cNvSpPr txBox="1"/>
          <p:nvPr/>
        </p:nvSpPr>
        <p:spPr>
          <a:xfrm>
            <a:off x="256095" y="1125635"/>
            <a:ext cx="10991653" cy="646331"/>
          </a:xfrm>
          <a:prstGeom prst="rect">
            <a:avLst/>
          </a:prstGeom>
          <a:noFill/>
        </p:spPr>
        <p:txBody>
          <a:bodyPr wrap="square" rtlCol="0">
            <a:spAutoFit/>
          </a:bodyPr>
          <a:lstStyle/>
          <a:p>
            <a:pPr lvl="1" algn="just"/>
            <a:r>
              <a:rPr lang="hr-HR" b="1" dirty="0">
                <a:latin typeface="Comic Sans MS" panose="030F0702030302020204" pitchFamily="66" charset="0"/>
              </a:rPr>
              <a:t>Hrvatski sabor</a:t>
            </a:r>
            <a:r>
              <a:rPr lang="en-GB" b="1" dirty="0">
                <a:latin typeface="Comic Sans MS" panose="030F0702030302020204" pitchFamily="66" charset="0"/>
              </a:rPr>
              <a:t> </a:t>
            </a:r>
            <a:r>
              <a:rPr lang="en-GB" dirty="0">
                <a:latin typeface="Comic Sans MS" panose="030F0702030302020204" pitchFamily="66" charset="0"/>
              </a:rPr>
              <a:t>je na</a:t>
            </a:r>
            <a:r>
              <a:rPr lang="hr-HR" dirty="0">
                <a:latin typeface="Comic Sans MS" panose="030F0702030302020204" pitchFamily="66" charset="0"/>
              </a:rPr>
              <a:t> sjednici 5. veljače 2021. donio je </a:t>
            </a:r>
            <a:r>
              <a:rPr lang="hr-HR" b="1" dirty="0">
                <a:latin typeface="Comic Sans MS" panose="030F0702030302020204" pitchFamily="66" charset="0"/>
              </a:rPr>
              <a:t>Nacionalnu razvojnu strategiju Republike Hrvatske do 2030. godine </a:t>
            </a:r>
            <a:r>
              <a:rPr lang="hr-HR" dirty="0">
                <a:latin typeface="Comic Sans MS" panose="030F0702030302020204" pitchFamily="66" charset="0"/>
              </a:rPr>
              <a:t>u kojoj je uvodno istaknuto da je</a:t>
            </a:r>
            <a:r>
              <a:rPr lang="en-GB" dirty="0">
                <a:latin typeface="Comic Sans MS" panose="030F0702030302020204" pitchFamily="66" charset="0"/>
              </a:rPr>
              <a:t>:</a:t>
            </a:r>
          </a:p>
        </p:txBody>
      </p:sp>
      <p:sp>
        <p:nvSpPr>
          <p:cNvPr id="7" name="TextBox 6">
            <a:extLst>
              <a:ext uri="{FF2B5EF4-FFF2-40B4-BE49-F238E27FC236}">
                <a16:creationId xmlns:a16="http://schemas.microsoft.com/office/drawing/2014/main" id="{9BBA7314-F741-B528-24B2-A21B0DDC908B}"/>
              </a:ext>
            </a:extLst>
          </p:cNvPr>
          <p:cNvSpPr txBox="1"/>
          <p:nvPr/>
        </p:nvSpPr>
        <p:spPr>
          <a:xfrm>
            <a:off x="757285" y="1771966"/>
            <a:ext cx="10490463" cy="1477328"/>
          </a:xfrm>
          <a:prstGeom prst="rect">
            <a:avLst/>
          </a:prstGeom>
          <a:noFill/>
        </p:spPr>
        <p:txBody>
          <a:bodyPr wrap="square" rtlCol="0">
            <a:spAutoFit/>
          </a:bodyPr>
          <a:lstStyle/>
          <a:p>
            <a:pPr lvl="1" algn="just"/>
            <a:r>
              <a:rPr lang="hr-HR" dirty="0">
                <a:latin typeface="Comic Sans MS" panose="030F0702030302020204" pitchFamily="66" charset="0"/>
              </a:rPr>
              <a:t>„</a:t>
            </a:r>
            <a:r>
              <a:rPr lang="en-GB" dirty="0">
                <a:latin typeface="Comic Sans MS" panose="030F0702030302020204" pitchFamily="66" charset="0"/>
              </a:rPr>
              <a:t>Z</a:t>
            </a:r>
            <a:r>
              <a:rPr lang="hr-HR" dirty="0">
                <a:latin typeface="Comic Sans MS" panose="030F0702030302020204" pitchFamily="66" charset="0"/>
              </a:rPr>
              <a:t>a postizanje ciljeva u ovoj Strategiji i kreiranje Hrvatske kakvu želimo 2030. godine važno </a:t>
            </a:r>
            <a:r>
              <a:rPr lang="en-GB" dirty="0">
                <a:latin typeface="Comic Sans MS" panose="030F0702030302020204" pitchFamily="66" charset="0"/>
              </a:rPr>
              <a:t>je </a:t>
            </a:r>
            <a:r>
              <a:rPr lang="hr-HR" dirty="0">
                <a:latin typeface="Comic Sans MS" panose="030F0702030302020204" pitchFamily="66" charset="0"/>
              </a:rPr>
              <a:t>u središte staviti čovjeka, a svi dionici u društvu morat će zajednički djelovati kako bi se ostvarila vizija Hrvatske 2030. godine: Hrvatska je u 2030. godini konkurentna, inovativna i sigurna zemlja prepoznatljivog identiteta i kulture, zemlja očuvanih resursa, kvalitetnih životnih uvjeta i jednakih prilika za sve.“</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935B06E0-DAB1-75B5-269C-DE0582E5DBEE}"/>
              </a:ext>
            </a:extLst>
          </p:cNvPr>
          <p:cNvSpPr txBox="1"/>
          <p:nvPr/>
        </p:nvSpPr>
        <p:spPr>
          <a:xfrm>
            <a:off x="256094" y="3420167"/>
            <a:ext cx="10991653" cy="1200329"/>
          </a:xfrm>
          <a:prstGeom prst="rect">
            <a:avLst/>
          </a:prstGeom>
          <a:noFill/>
        </p:spPr>
        <p:txBody>
          <a:bodyPr wrap="square" rtlCol="0">
            <a:spAutoFit/>
          </a:bodyPr>
          <a:lstStyle/>
          <a:p>
            <a:pPr lvl="1" algn="just"/>
            <a:r>
              <a:rPr lang="hr-HR" dirty="0">
                <a:latin typeface="Comic Sans MS" panose="030F0702030302020204" pitchFamily="66" charset="0"/>
              </a:rPr>
              <a:t>U strateškom cilju </a:t>
            </a:r>
            <a:r>
              <a:rPr lang="hr-HR" b="1" dirty="0">
                <a:latin typeface="Comic Sans MS" panose="030F0702030302020204" pitchFamily="66" charset="0"/>
              </a:rPr>
              <a:t>Obrazovani i zaposleni ljudi </a:t>
            </a:r>
            <a:r>
              <a:rPr lang="hr-HR" dirty="0">
                <a:latin typeface="Comic Sans MS" panose="030F0702030302020204" pitchFamily="66" charset="0"/>
              </a:rPr>
              <a:t>znanje je postavljeno kao vrijednosna usmjerenost hrvatskog društva, a </a:t>
            </a:r>
            <a:r>
              <a:rPr lang="hr-HR" b="1" dirty="0">
                <a:latin typeface="Comic Sans MS" panose="030F0702030302020204" pitchFamily="66" charset="0"/>
              </a:rPr>
              <a:t>obrazovanje kao najmoćnije sredstvo za ostvarenje društvenih i gospodarskih promjena, osobito kada uključuje sve svoje građane, stoga je ono društvena i gospodarska investicija s najvećim i najtrajnijim povratom. </a:t>
            </a:r>
            <a:r>
              <a:rPr lang="hr-HR" dirty="0">
                <a:latin typeface="Comic Sans MS" panose="030F0702030302020204" pitchFamily="66" charset="0"/>
              </a:rPr>
              <a:t>Nadalje, navodi se:</a:t>
            </a:r>
            <a:endParaRPr lang="en-GB" dirty="0">
              <a:latin typeface="Comic Sans MS" panose="030F0702030302020204" pitchFamily="66" charset="0"/>
            </a:endParaRPr>
          </a:p>
        </p:txBody>
      </p:sp>
      <p:sp>
        <p:nvSpPr>
          <p:cNvPr id="10" name="TextBox 9">
            <a:extLst>
              <a:ext uri="{FF2B5EF4-FFF2-40B4-BE49-F238E27FC236}">
                <a16:creationId xmlns:a16="http://schemas.microsoft.com/office/drawing/2014/main" id="{2910740A-C1B5-2992-59EC-6C75CBFFE81B}"/>
              </a:ext>
            </a:extLst>
          </p:cNvPr>
          <p:cNvSpPr txBox="1"/>
          <p:nvPr/>
        </p:nvSpPr>
        <p:spPr>
          <a:xfrm>
            <a:off x="757285" y="4659121"/>
            <a:ext cx="10490463" cy="1477328"/>
          </a:xfrm>
          <a:prstGeom prst="rect">
            <a:avLst/>
          </a:prstGeom>
          <a:noFill/>
        </p:spPr>
        <p:txBody>
          <a:bodyPr wrap="square" rtlCol="0">
            <a:spAutoFit/>
          </a:bodyPr>
          <a:lstStyle/>
          <a:p>
            <a:pPr lvl="1" algn="just"/>
            <a:r>
              <a:rPr lang="en-GB" dirty="0">
                <a:latin typeface="Comic Sans MS" panose="030F0702030302020204" pitchFamily="66" charset="0"/>
              </a:rPr>
              <a:t>“</a:t>
            </a:r>
            <a:r>
              <a:rPr lang="hr-HR" dirty="0">
                <a:latin typeface="Comic Sans MS" panose="030F0702030302020204" pitchFamily="66" charset="0"/>
              </a:rPr>
              <a:t>Temelj trajno održive budućnosti jest u sustavu odgoja i obrazovanja koji će svakom djetetu pružiti sustavno obrazovanje, stjecanje temeljnih kompetencija za cjeloživotno učenje, stjecanje strukovnih i visokoobrazovnih kvalifikacija u kvalitetnim odgojno-obrazovnim ustanovama te omogućiti zaposlenima karijerne puteve u skladu s potrebama gospodarstva i tržišta rada te osobnim sklonostima i sposobnostima.</a:t>
            </a:r>
            <a:r>
              <a:rPr lang="en-GB" dirty="0">
                <a:latin typeface="Comic Sans MS" panose="030F0702030302020204" pitchFamily="66" charset="0"/>
              </a:rPr>
              <a:t>”</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2635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F70E16E-CFC6-7BCF-4D82-37552B118367}"/>
              </a:ext>
            </a:extLst>
          </p:cNvPr>
          <p:cNvSpPr txBox="1"/>
          <p:nvPr/>
        </p:nvSpPr>
        <p:spPr>
          <a:xfrm>
            <a:off x="499123" y="369128"/>
            <a:ext cx="11454063" cy="6313908"/>
          </a:xfrm>
          <a:prstGeom prst="rect">
            <a:avLst/>
          </a:prstGeom>
          <a:noFill/>
        </p:spPr>
        <p:txBody>
          <a:bodyPr wrap="square">
            <a:spAutoFit/>
          </a:bodyPr>
          <a:lstStyle/>
          <a:p>
            <a:pPr algn="ctr">
              <a:lnSpc>
                <a:spcPts val="1920"/>
              </a:lnSpc>
            </a:pPr>
            <a:r>
              <a:rPr lang="hr-HR" b="1" kern="100" dirty="0">
                <a:effectLst/>
                <a:latin typeface="Comic Sans MS" panose="030F0702030302020204" pitchFamily="66" charset="0"/>
                <a:ea typeface="Calibri" panose="020F0502020204030204" pitchFamily="34" charset="0"/>
                <a:cs typeface="Arial" panose="020B0604020202020204" pitchFamily="34" charset="0"/>
              </a:rPr>
              <a:t>PREPORUKE I IZJAVE HRVATSKE AKADEMIJ</a:t>
            </a:r>
            <a:r>
              <a:rPr lang="en-GB" b="1" kern="100" dirty="0">
                <a:effectLst/>
                <a:latin typeface="Comic Sans MS" panose="030F0702030302020204" pitchFamily="66" charset="0"/>
                <a:ea typeface="Calibri" panose="020F0502020204030204" pitchFamily="34" charset="0"/>
                <a:cs typeface="Arial" panose="020B0604020202020204" pitchFamily="34" charset="0"/>
              </a:rPr>
              <a:t>E</a:t>
            </a:r>
            <a:r>
              <a:rPr lang="hr-HR" b="1" kern="100" dirty="0">
                <a:effectLst/>
                <a:latin typeface="Comic Sans MS" panose="030F0702030302020204" pitchFamily="66" charset="0"/>
                <a:ea typeface="Calibri" panose="020F0502020204030204" pitchFamily="34" charset="0"/>
                <a:cs typeface="Arial" panose="020B0604020202020204" pitchFamily="34" charset="0"/>
              </a:rPr>
              <a:t> ZNANOSTI I UMJETNOSTI</a:t>
            </a:r>
          </a:p>
          <a:p>
            <a:pPr>
              <a:lnSpc>
                <a:spcPts val="1920"/>
              </a:lnSpc>
            </a:pPr>
            <a:endParaRPr lang="en-GB" sz="1400" kern="100" dirty="0">
              <a:latin typeface="Comic Sans MS" panose="030F0702030302020204" pitchFamily="66" charset="0"/>
              <a:ea typeface="Calibri" panose="020F0502020204030204" pitchFamily="34" charset="0"/>
              <a:cs typeface="Arial" panose="020B0604020202020204" pitchFamily="34" charset="0"/>
            </a:endParaRPr>
          </a:p>
          <a:p>
            <a:pPr>
              <a:lnSpc>
                <a:spcPts val="1920"/>
              </a:lnSpc>
            </a:pPr>
            <a:r>
              <a:rPr lang="hr-HR" sz="1400" kern="100" dirty="0">
                <a:effectLst/>
                <a:latin typeface="Comic Sans MS" panose="030F0702030302020204" pitchFamily="66" charset="0"/>
                <a:ea typeface="Calibri" panose="020F0502020204030204" pitchFamily="34" charset="0"/>
                <a:cs typeface="Arial" panose="020B0604020202020204" pitchFamily="34" charset="0"/>
              </a:rPr>
              <a:t>29.svibnja </a:t>
            </a:r>
            <a:r>
              <a:rPr lang="hr-HR" sz="1400" b="1" kern="100" dirty="0">
                <a:effectLst/>
                <a:latin typeface="Comic Sans MS" panose="030F0702030302020204" pitchFamily="66" charset="0"/>
                <a:ea typeface="Calibri" panose="020F0502020204030204" pitchFamily="34" charset="0"/>
                <a:cs typeface="Arial" panose="020B0604020202020204" pitchFamily="34" charset="0"/>
              </a:rPr>
              <a:t>2007</a:t>
            </a:r>
            <a:r>
              <a:rPr lang="hr-HR" sz="1400" kern="100" dirty="0">
                <a:effectLst/>
                <a:latin typeface="Comic Sans MS" panose="030F0702030302020204" pitchFamily="66" charset="0"/>
                <a:ea typeface="Calibri" panose="020F0502020204030204" pitchFamily="34" charset="0"/>
                <a:cs typeface="Arial" panose="020B0604020202020204" pitchFamily="34" charset="0"/>
              </a:rPr>
              <a:t>.</a:t>
            </a:r>
            <a:r>
              <a:rPr lang="en-GB" sz="1400" kern="100" dirty="0">
                <a:effectLst/>
                <a:latin typeface="Comic Sans MS" panose="030F0702030302020204" pitchFamily="66" charset="0"/>
                <a:ea typeface="Calibri" panose="020F0502020204030204" pitchFamily="34" charset="0"/>
                <a:cs typeface="Arial" panose="020B0604020202020204" pitchFamily="34" charset="0"/>
              </a:rPr>
              <a:t>,  </a:t>
            </a:r>
            <a:r>
              <a:rPr lang="hr-HR" sz="1400" kern="100" dirty="0">
                <a:effectLst/>
                <a:latin typeface="Comic Sans MS" panose="030F0702030302020204" pitchFamily="66" charset="0"/>
                <a:ea typeface="Calibri" panose="020F0502020204030204" pitchFamily="34" charset="0"/>
                <a:cs typeface="Arial" panose="020B0604020202020204" pitchFamily="34" charset="0"/>
              </a:rPr>
              <a:t>Preporuke Znanstvenog vijeća za tehnološki razvoj </a:t>
            </a:r>
            <a:r>
              <a:rPr lang="en-GB" sz="1400" kern="100" dirty="0">
                <a:effectLst/>
                <a:latin typeface="Comic Sans MS" panose="030F0702030302020204" pitchFamily="66" charset="0"/>
                <a:ea typeface="Calibri" panose="020F0502020204030204" pitchFamily="34" charset="0"/>
                <a:cs typeface="Arial" panose="020B0604020202020204" pitchFamily="34" charset="0"/>
              </a:rPr>
              <a:t>Hrvatske akademija znanosti i umjetnosti</a:t>
            </a:r>
            <a:endParaRPr lang="hr-HR" sz="1400" kern="100" dirty="0">
              <a:effectLst/>
              <a:latin typeface="Comic Sans MS" panose="030F0702030302020204" pitchFamily="66" charset="0"/>
              <a:ea typeface="Calibri" panose="020F0502020204030204" pitchFamily="34" charset="0"/>
              <a:cs typeface="Arial" panose="020B0604020202020204" pitchFamily="34" charset="0"/>
            </a:endParaRPr>
          </a:p>
          <a:p>
            <a:pPr>
              <a:lnSpc>
                <a:spcPts val="1920"/>
              </a:lnSpc>
            </a:pPr>
            <a:r>
              <a:rPr lang="en-GB" sz="1400" kern="100" dirty="0">
                <a:effectLst/>
                <a:latin typeface="Comic Sans MS" panose="030F0702030302020204" pitchFamily="66" charset="0"/>
                <a:ea typeface="Calibri" panose="020F0502020204030204" pitchFamily="34" charset="0"/>
                <a:cs typeface="Arial" panose="020B0604020202020204" pitchFamily="34" charset="0"/>
              </a:rPr>
              <a:t>         </a:t>
            </a:r>
            <a:r>
              <a:rPr lang="hr-HR" sz="1600" b="1" kern="100" dirty="0">
                <a:effectLst/>
                <a:latin typeface="Comic Sans MS" panose="030F0702030302020204" pitchFamily="66" charset="0"/>
                <a:ea typeface="Calibri" panose="020F0502020204030204" pitchFamily="34" charset="0"/>
                <a:cs typeface="Arial" panose="020B0604020202020204" pitchFamily="34" charset="0"/>
              </a:rPr>
              <a:t>OBRAZOVANJE ZA TEHNOLOŠKI OVISNO DRUŠTVO ZNANJA</a:t>
            </a:r>
          </a:p>
          <a:p>
            <a:pPr>
              <a:lnSpc>
                <a:spcPct val="107000"/>
              </a:lnSpc>
              <a:spcAft>
                <a:spcPts val="800"/>
              </a:spcAft>
            </a:pPr>
            <a:r>
              <a:rPr lang="hr-HR" sz="1400" u="sng" kern="100" dirty="0">
                <a:solidFill>
                  <a:srgbClr val="0563C1"/>
                </a:solidFill>
                <a:effectLst/>
                <a:latin typeface="Comic Sans MS" panose="030F0702030302020204" pitchFamily="66" charset="0"/>
                <a:ea typeface="Calibri" panose="020F0502020204030204" pitchFamily="34" charset="0"/>
                <a:cs typeface="Arial" panose="020B0604020202020204" pitchFamily="34" charset="0"/>
                <a:hlinkClick r:id="rId2"/>
              </a:rPr>
              <a:t>https://www.info.hazu.hr/upload/file/Dokumenti/Obrazovanje_za_drustvo_znanja_28_11_07.pdf</a:t>
            </a:r>
            <a:endParaRPr lang="hr-HR" sz="1400" kern="1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pPr>
            <a:endParaRPr lang="en-GB" sz="1400" kern="1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pPr>
            <a:r>
              <a:rPr lang="hr-HR" sz="1400" kern="100" dirty="0">
                <a:effectLst/>
                <a:latin typeface="Comic Sans MS" panose="030F0702030302020204" pitchFamily="66" charset="0"/>
                <a:ea typeface="Calibri" panose="020F0502020204030204" pitchFamily="34" charset="0"/>
                <a:cs typeface="Arial" panose="020B0604020202020204" pitchFamily="34" charset="0"/>
              </a:rPr>
              <a:t>6.prosinca </a:t>
            </a:r>
            <a:r>
              <a:rPr lang="hr-HR" sz="1400" b="1" kern="100" dirty="0">
                <a:effectLst/>
                <a:latin typeface="Comic Sans MS" panose="030F0702030302020204" pitchFamily="66" charset="0"/>
                <a:ea typeface="Calibri" panose="020F0502020204030204" pitchFamily="34" charset="0"/>
                <a:cs typeface="Arial" panose="020B0604020202020204" pitchFamily="34" charset="0"/>
              </a:rPr>
              <a:t>2007</a:t>
            </a:r>
            <a:r>
              <a:rPr lang="hr-HR" sz="1400" kern="100" dirty="0">
                <a:effectLst/>
                <a:latin typeface="Comic Sans MS" panose="030F0702030302020204" pitchFamily="66" charset="0"/>
                <a:ea typeface="Calibri" panose="020F0502020204030204" pitchFamily="34" charset="0"/>
                <a:cs typeface="Arial" panose="020B0604020202020204" pitchFamily="34" charset="0"/>
              </a:rPr>
              <a:t>.</a:t>
            </a:r>
            <a:r>
              <a:rPr lang="en-GB" sz="1400" kern="100" dirty="0">
                <a:latin typeface="Comic Sans MS" panose="030F0702030302020204" pitchFamily="66" charset="0"/>
                <a:ea typeface="Calibri" panose="020F0502020204030204" pitchFamily="34" charset="0"/>
                <a:cs typeface="Arial" panose="020B0604020202020204" pitchFamily="34" charset="0"/>
              </a:rPr>
              <a:t>, </a:t>
            </a:r>
            <a:r>
              <a:rPr lang="hr-HR" sz="1400" kern="100" dirty="0">
                <a:effectLst/>
                <a:latin typeface="Comic Sans MS" panose="030F0702030302020204" pitchFamily="66" charset="0"/>
                <a:ea typeface="Calibri" panose="020F0502020204030204" pitchFamily="34" charset="0"/>
                <a:cs typeface="Arial" panose="020B0604020202020204" pitchFamily="34" charset="0"/>
              </a:rPr>
              <a:t>Preporuke Znanstvenog vijeća za tehnološki razvoj </a:t>
            </a:r>
            <a:r>
              <a:rPr lang="en-GB" sz="1400" kern="100" dirty="0">
                <a:effectLst/>
                <a:latin typeface="Comic Sans MS" panose="030F0702030302020204" pitchFamily="66" charset="0"/>
                <a:ea typeface="Calibri" panose="020F0502020204030204" pitchFamily="34" charset="0"/>
                <a:cs typeface="Arial" panose="020B0604020202020204" pitchFamily="34" charset="0"/>
              </a:rPr>
              <a:t>Hrvatske akademija znanosti i umjetnosti</a:t>
            </a:r>
            <a:endParaRPr lang="hr-HR" sz="1400" kern="1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pPr>
            <a:r>
              <a:rPr lang="en-GB" sz="1400" kern="100" dirty="0">
                <a:effectLst/>
                <a:latin typeface="Comic Sans MS" panose="030F0702030302020204" pitchFamily="66" charset="0"/>
                <a:ea typeface="Calibri" panose="020F0502020204030204" pitchFamily="34" charset="0"/>
                <a:cs typeface="Arial" panose="020B0604020202020204" pitchFamily="34" charset="0"/>
              </a:rPr>
              <a:t>           </a:t>
            </a:r>
            <a:r>
              <a:rPr lang="hr-HR" sz="1600" b="1" kern="100" dirty="0">
                <a:effectLst/>
                <a:latin typeface="Comic Sans MS" panose="030F0702030302020204" pitchFamily="66" charset="0"/>
                <a:ea typeface="Calibri" panose="020F0502020204030204" pitchFamily="34" charset="0"/>
                <a:cs typeface="Arial" panose="020B0604020202020204" pitchFamily="34" charset="0"/>
              </a:rPr>
              <a:t>INOVATIVNOST, ISTRAŽIVAČKO SVEUČILIŠTE I PODUZEĆE ZASNOVANO NA ZNANJU</a:t>
            </a:r>
          </a:p>
          <a:p>
            <a:pPr>
              <a:lnSpc>
                <a:spcPct val="107000"/>
              </a:lnSpc>
            </a:pPr>
            <a:r>
              <a:rPr lang="hr-HR" sz="1400" u="sng" kern="100" dirty="0">
                <a:solidFill>
                  <a:srgbClr val="0563C1"/>
                </a:solidFill>
                <a:effectLst/>
                <a:latin typeface="Comic Sans MS" panose="030F0702030302020204" pitchFamily="66" charset="0"/>
                <a:ea typeface="Calibri" panose="020F0502020204030204" pitchFamily="34" charset="0"/>
                <a:cs typeface="Arial" panose="020B0604020202020204" pitchFamily="34" charset="0"/>
                <a:hlinkClick r:id="rId3"/>
              </a:rPr>
              <a:t>https://www.info.hazu.hr/upload/file/Dokumenti/Inovativnost_istrazivacko_sveuc_30_04_08.pdf</a:t>
            </a:r>
            <a:endParaRPr lang="hr-HR" sz="1400" kern="1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endParaRPr lang="en-GB" sz="1400" kern="100" dirty="0">
              <a:effectLst/>
              <a:latin typeface="Comic Sans MS" panose="030F0702030302020204" pitchFamily="66" charset="0"/>
              <a:ea typeface="Calibri" panose="020F0502020204030204" pitchFamily="34" charset="0"/>
              <a:cs typeface="Arial" panose="020B0604020202020204" pitchFamily="34" charset="0"/>
            </a:endParaRPr>
          </a:p>
          <a:p>
            <a:r>
              <a:rPr lang="hr-HR" sz="1400" kern="100" dirty="0">
                <a:effectLst/>
                <a:latin typeface="Comic Sans MS" panose="030F0702030302020204" pitchFamily="66" charset="0"/>
                <a:ea typeface="Calibri" panose="020F0502020204030204" pitchFamily="34" charset="0"/>
                <a:cs typeface="Arial" panose="020B0604020202020204" pitchFamily="34" charset="0"/>
              </a:rPr>
              <a:t>30.studenog </a:t>
            </a:r>
            <a:r>
              <a:rPr lang="hr-HR" sz="1400" b="1" kern="100" dirty="0">
                <a:effectLst/>
                <a:latin typeface="Comic Sans MS" panose="030F0702030302020204" pitchFamily="66" charset="0"/>
                <a:ea typeface="Calibri" panose="020F0502020204030204" pitchFamily="34" charset="0"/>
                <a:cs typeface="Arial" panose="020B0604020202020204" pitchFamily="34" charset="0"/>
              </a:rPr>
              <a:t>2011</a:t>
            </a:r>
            <a:r>
              <a:rPr lang="hr-HR" sz="1400" kern="100" dirty="0">
                <a:effectLst/>
                <a:latin typeface="Comic Sans MS" panose="030F0702030302020204" pitchFamily="66" charset="0"/>
                <a:ea typeface="Calibri" panose="020F0502020204030204" pitchFamily="34" charset="0"/>
                <a:cs typeface="Arial" panose="020B0604020202020204" pitchFamily="34" charset="0"/>
              </a:rPr>
              <a:t>.</a:t>
            </a:r>
            <a:r>
              <a:rPr lang="en-GB" sz="1400" kern="100" dirty="0">
                <a:effectLst/>
                <a:latin typeface="Comic Sans MS" panose="030F0702030302020204" pitchFamily="66" charset="0"/>
                <a:ea typeface="Calibri" panose="020F0502020204030204" pitchFamily="34" charset="0"/>
                <a:cs typeface="Arial" panose="020B0604020202020204" pitchFamily="34" charset="0"/>
              </a:rPr>
              <a:t>, </a:t>
            </a:r>
            <a:r>
              <a:rPr lang="hr-HR" sz="1400" kern="100" dirty="0">
                <a:effectLst/>
                <a:latin typeface="Comic Sans MS" panose="030F0702030302020204" pitchFamily="66" charset="0"/>
                <a:ea typeface="Calibri" panose="020F0502020204030204" pitchFamily="34" charset="0"/>
                <a:cs typeface="Arial" panose="020B0604020202020204" pitchFamily="34" charset="0"/>
              </a:rPr>
              <a:t>Izjava Hrvatske akademije znanosti i umjetnosti</a:t>
            </a:r>
          </a:p>
          <a:p>
            <a:r>
              <a:rPr lang="en-GB" sz="1400" kern="100" dirty="0">
                <a:effectLst/>
                <a:latin typeface="Comic Sans MS" panose="030F0702030302020204" pitchFamily="66" charset="0"/>
                <a:ea typeface="Calibri" panose="020F0502020204030204" pitchFamily="34" charset="0"/>
                <a:cs typeface="Arial" panose="020B0604020202020204" pitchFamily="34" charset="0"/>
              </a:rPr>
              <a:t>         </a:t>
            </a:r>
            <a:r>
              <a:rPr lang="hr-HR" sz="1600" b="1" kern="100" dirty="0">
                <a:effectLst/>
                <a:latin typeface="Comic Sans MS" panose="030F0702030302020204" pitchFamily="66" charset="0"/>
                <a:ea typeface="Calibri" panose="020F0502020204030204" pitchFamily="34" charset="0"/>
                <a:cs typeface="Arial" panose="020B0604020202020204" pitchFamily="34" charset="0"/>
              </a:rPr>
              <a:t>VAŽNOST ZNANJA I PRIMJENE ZNANJA ZA IZLAZAK IZ KRIZE I RAZVOJ HRVATSKE</a:t>
            </a:r>
          </a:p>
          <a:p>
            <a:r>
              <a:rPr lang="hr-HR" sz="1400" u="sng" kern="100" dirty="0">
                <a:solidFill>
                  <a:srgbClr val="0563C1"/>
                </a:solidFill>
                <a:effectLst/>
                <a:latin typeface="Comic Sans MS" panose="030F0702030302020204" pitchFamily="66" charset="0"/>
                <a:ea typeface="Calibri" panose="020F0502020204030204" pitchFamily="34" charset="0"/>
                <a:cs typeface="Arial" panose="020B0604020202020204" pitchFamily="34" charset="0"/>
                <a:hlinkClick r:id="rId4"/>
              </a:rPr>
              <a:t>https://www.info.hazu.hr/upload/file/Dokumenti/Izjava%20HAZU_Vaznost%20znanja%20i%20primjena%20znanja%20za%20izlazak%20iz%20krize%20i%20razvoj%20Hrvatske.pdf</a:t>
            </a:r>
            <a:endParaRPr lang="hr-HR" sz="1400" kern="1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endParaRPr lang="en-GB" sz="1400" kern="100" dirty="0">
              <a:latin typeface="Comic Sans MS" panose="030F0702030302020204" pitchFamily="66" charset="0"/>
              <a:ea typeface="Calibri" panose="020F0502020204030204" pitchFamily="34" charset="0"/>
              <a:cs typeface="Arial" panose="020B0604020202020204" pitchFamily="34" charset="0"/>
            </a:endParaRPr>
          </a:p>
          <a:p>
            <a:r>
              <a:rPr lang="hr-HR" sz="1400" kern="100" dirty="0">
                <a:effectLst/>
                <a:latin typeface="Comic Sans MS" panose="030F0702030302020204" pitchFamily="66" charset="0"/>
                <a:ea typeface="Calibri" panose="020F0502020204030204" pitchFamily="34" charset="0"/>
                <a:cs typeface="Arial" panose="020B0604020202020204" pitchFamily="34" charset="0"/>
              </a:rPr>
              <a:t>29. svibnja </a:t>
            </a:r>
            <a:r>
              <a:rPr lang="hr-HR" sz="1400" b="1" kern="100" dirty="0">
                <a:effectLst/>
                <a:latin typeface="Comic Sans MS" panose="030F0702030302020204" pitchFamily="66" charset="0"/>
                <a:ea typeface="Calibri" panose="020F0502020204030204" pitchFamily="34" charset="0"/>
                <a:cs typeface="Arial" panose="020B0604020202020204" pitchFamily="34" charset="0"/>
              </a:rPr>
              <a:t>2019</a:t>
            </a:r>
            <a:r>
              <a:rPr lang="hr-HR" sz="1400" kern="100" dirty="0">
                <a:effectLst/>
                <a:latin typeface="Comic Sans MS" panose="030F0702030302020204" pitchFamily="66" charset="0"/>
                <a:ea typeface="Calibri" panose="020F0502020204030204" pitchFamily="34" charset="0"/>
                <a:cs typeface="Arial" panose="020B0604020202020204" pitchFamily="34" charset="0"/>
              </a:rPr>
              <a:t>.</a:t>
            </a:r>
            <a:r>
              <a:rPr lang="en-GB" sz="1400" kern="100" dirty="0">
                <a:effectLst/>
                <a:latin typeface="Comic Sans MS" panose="030F0702030302020204" pitchFamily="66" charset="0"/>
                <a:ea typeface="Calibri" panose="020F0502020204030204" pitchFamily="34" charset="0"/>
                <a:cs typeface="Arial" panose="020B0604020202020204" pitchFamily="34" charset="0"/>
              </a:rPr>
              <a:t>, </a:t>
            </a:r>
            <a:r>
              <a:rPr lang="hr-HR" sz="1400" kern="100" dirty="0">
                <a:effectLst/>
                <a:latin typeface="Comic Sans MS" panose="030F0702030302020204" pitchFamily="66" charset="0"/>
                <a:ea typeface="Calibri" panose="020F0502020204030204" pitchFamily="34" charset="0"/>
                <a:cs typeface="Arial" panose="020B0604020202020204" pitchFamily="34" charset="0"/>
              </a:rPr>
              <a:t>Izjava Hrvatske akademije znanosti i umjetnosti</a:t>
            </a:r>
          </a:p>
          <a:p>
            <a:r>
              <a:rPr lang="en-GB" sz="1600" b="1" kern="100" dirty="0">
                <a:effectLst/>
                <a:latin typeface="Comic Sans MS" panose="030F0702030302020204" pitchFamily="66" charset="0"/>
                <a:ea typeface="Calibri" panose="020F0502020204030204" pitchFamily="34" charset="0"/>
                <a:cs typeface="Arial" panose="020B0604020202020204" pitchFamily="34" charset="0"/>
              </a:rPr>
              <a:t>      </a:t>
            </a:r>
            <a:r>
              <a:rPr lang="hr-HR" sz="1600" b="1" kern="100" dirty="0">
                <a:effectLst/>
                <a:latin typeface="Comic Sans MS" panose="030F0702030302020204" pitchFamily="66" charset="0"/>
                <a:ea typeface="Calibri" panose="020F0502020204030204" pitchFamily="34" charset="0"/>
                <a:cs typeface="Arial" panose="020B0604020202020204" pitchFamily="34" charset="0"/>
              </a:rPr>
              <a:t>EUROPSKA IZJAVA O SURADNJI U PODRUČJU UMJETNE INTELIGENCIJE – KAKO USKLAĐENO</a:t>
            </a:r>
            <a:endParaRPr lang="en-GB" sz="1600" b="1" kern="100" dirty="0">
              <a:effectLst/>
              <a:latin typeface="Comic Sans MS" panose="030F0702030302020204" pitchFamily="66" charset="0"/>
              <a:ea typeface="Calibri" panose="020F0502020204030204" pitchFamily="34" charset="0"/>
              <a:cs typeface="Arial" panose="020B0604020202020204" pitchFamily="34" charset="0"/>
            </a:endParaRPr>
          </a:p>
          <a:p>
            <a:r>
              <a:rPr lang="hr-HR" sz="1600" b="1" kern="100" dirty="0">
                <a:effectLst/>
                <a:latin typeface="Comic Sans MS" panose="030F0702030302020204" pitchFamily="66" charset="0"/>
                <a:ea typeface="Calibri" panose="020F0502020204030204" pitchFamily="34" charset="0"/>
                <a:cs typeface="Arial" panose="020B0604020202020204" pitchFamily="34" charset="0"/>
              </a:rPr>
              <a:t> </a:t>
            </a:r>
            <a:r>
              <a:rPr lang="en-GB" sz="1600" b="1" kern="100" dirty="0">
                <a:effectLst/>
                <a:latin typeface="Comic Sans MS" panose="030F0702030302020204" pitchFamily="66" charset="0"/>
                <a:ea typeface="Calibri" panose="020F0502020204030204" pitchFamily="34" charset="0"/>
                <a:cs typeface="Arial" panose="020B0604020202020204" pitchFamily="34" charset="0"/>
              </a:rPr>
              <a:t>     </a:t>
            </a:r>
            <a:r>
              <a:rPr lang="hr-HR" sz="1600" b="1" kern="100" dirty="0">
                <a:effectLst/>
                <a:latin typeface="Comic Sans MS" panose="030F0702030302020204" pitchFamily="66" charset="0"/>
                <a:ea typeface="Calibri" panose="020F0502020204030204" pitchFamily="34" charset="0"/>
                <a:cs typeface="Arial" panose="020B0604020202020204" pitchFamily="34" charset="0"/>
              </a:rPr>
              <a:t>DJELOVATI U HRVATSKOJ</a:t>
            </a:r>
          </a:p>
          <a:p>
            <a:r>
              <a:rPr lang="hr-HR" sz="1400" u="sng" kern="100" dirty="0">
                <a:solidFill>
                  <a:srgbClr val="0563C1"/>
                </a:solidFill>
                <a:effectLst/>
                <a:latin typeface="Comic Sans MS" panose="030F0702030302020204" pitchFamily="66" charset="0"/>
                <a:ea typeface="Calibri" panose="020F0502020204030204" pitchFamily="34" charset="0"/>
                <a:cs typeface="Arial" panose="020B0604020202020204" pitchFamily="34" charset="0"/>
                <a:hlinkClick r:id="rId5"/>
              </a:rPr>
              <a:t>https://www.info.hazu.hr/upload/File/2019/ODLUKE-2019/2019-Preporuke---Okrugli-stol-o-umjetnoj-inteligenciji.pdf</a:t>
            </a:r>
            <a:endParaRPr lang="hr-HR" sz="1400" kern="1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endParaRPr lang="en-GB" sz="1400" kern="100" dirty="0">
              <a:effectLst/>
              <a:latin typeface="Comic Sans MS" panose="030F0702030302020204" pitchFamily="66" charset="0"/>
              <a:ea typeface="Calibri" panose="020F0502020204030204" pitchFamily="34" charset="0"/>
              <a:cs typeface="Arial" panose="020B0604020202020204" pitchFamily="34" charset="0"/>
            </a:endParaRPr>
          </a:p>
          <a:p>
            <a:r>
              <a:rPr lang="hr-HR" sz="1400" kern="100" dirty="0">
                <a:effectLst/>
                <a:latin typeface="Comic Sans MS" panose="030F0702030302020204" pitchFamily="66" charset="0"/>
                <a:ea typeface="Calibri" panose="020F0502020204030204" pitchFamily="34" charset="0"/>
                <a:cs typeface="Arial" panose="020B0604020202020204" pitchFamily="34" charset="0"/>
              </a:rPr>
              <a:t>30.ožujka </a:t>
            </a:r>
            <a:r>
              <a:rPr lang="hr-HR" sz="1400" b="1" kern="100" dirty="0">
                <a:effectLst/>
                <a:latin typeface="Comic Sans MS" panose="030F0702030302020204" pitchFamily="66" charset="0"/>
                <a:ea typeface="Calibri" panose="020F0502020204030204" pitchFamily="34" charset="0"/>
                <a:cs typeface="Arial" panose="020B0604020202020204" pitchFamily="34" charset="0"/>
              </a:rPr>
              <a:t>2022</a:t>
            </a:r>
            <a:r>
              <a:rPr lang="hr-HR" sz="1400" kern="100" dirty="0">
                <a:effectLst/>
                <a:latin typeface="Comic Sans MS" panose="030F0702030302020204" pitchFamily="66" charset="0"/>
                <a:ea typeface="Calibri" panose="020F0502020204030204" pitchFamily="34" charset="0"/>
                <a:cs typeface="Arial" panose="020B0604020202020204" pitchFamily="34" charset="0"/>
              </a:rPr>
              <a:t>.</a:t>
            </a:r>
            <a:r>
              <a:rPr lang="en-GB" sz="1400" kern="100" dirty="0">
                <a:effectLst/>
                <a:latin typeface="Comic Sans MS" panose="030F0702030302020204" pitchFamily="66" charset="0"/>
                <a:ea typeface="Calibri" panose="020F0502020204030204" pitchFamily="34" charset="0"/>
                <a:cs typeface="Arial" panose="020B0604020202020204" pitchFamily="34" charset="0"/>
              </a:rPr>
              <a:t>, </a:t>
            </a:r>
            <a:r>
              <a:rPr lang="hr-HR" sz="1400" kern="100" dirty="0">
                <a:effectLst/>
                <a:latin typeface="Comic Sans MS" panose="030F0702030302020204" pitchFamily="66" charset="0"/>
                <a:ea typeface="Calibri" panose="020F0502020204030204" pitchFamily="34" charset="0"/>
                <a:cs typeface="Arial" panose="020B0604020202020204" pitchFamily="34" charset="0"/>
              </a:rPr>
              <a:t>Izjava Hrvatske akademije znanosti i umjetnosti</a:t>
            </a:r>
          </a:p>
          <a:p>
            <a:r>
              <a:rPr lang="en-GB" sz="1400" b="1" kern="100" dirty="0">
                <a:effectLst/>
                <a:latin typeface="Comic Sans MS" panose="030F0702030302020204" pitchFamily="66" charset="0"/>
                <a:ea typeface="Calibri" panose="020F0502020204030204" pitchFamily="34" charset="0"/>
                <a:cs typeface="Arial" panose="020B0604020202020204" pitchFamily="34" charset="0"/>
              </a:rPr>
              <a:t>        </a:t>
            </a:r>
            <a:r>
              <a:rPr lang="hr-HR" sz="1600" b="1" kern="100" dirty="0">
                <a:effectLst/>
                <a:latin typeface="Comic Sans MS" panose="030F0702030302020204" pitchFamily="66" charset="0"/>
                <a:ea typeface="Calibri" panose="020F0502020204030204" pitchFamily="34" charset="0"/>
                <a:cs typeface="Arial" panose="020B0604020202020204" pitchFamily="34" charset="0"/>
              </a:rPr>
              <a:t>VAŽNOST ZNANJA I PRIMJENE ZNANJA ZA PROVEDBU NACIONALNE RAZVOJNE STRATEGIJE</a:t>
            </a:r>
            <a:endParaRPr lang="en-GB" sz="1600" b="1" kern="100" dirty="0">
              <a:effectLst/>
              <a:latin typeface="Comic Sans MS" panose="030F0702030302020204" pitchFamily="66" charset="0"/>
              <a:ea typeface="Calibri" panose="020F0502020204030204" pitchFamily="34" charset="0"/>
              <a:cs typeface="Arial" panose="020B0604020202020204" pitchFamily="34" charset="0"/>
            </a:endParaRPr>
          </a:p>
          <a:p>
            <a:r>
              <a:rPr lang="en-GB" sz="1600" b="1" kern="100" dirty="0">
                <a:latin typeface="Comic Sans MS" panose="030F0702030302020204" pitchFamily="66" charset="0"/>
                <a:ea typeface="Calibri" panose="020F0502020204030204" pitchFamily="34" charset="0"/>
                <a:cs typeface="Arial" panose="020B0604020202020204" pitchFamily="34" charset="0"/>
              </a:rPr>
              <a:t>    </a:t>
            </a:r>
            <a:r>
              <a:rPr lang="hr-HR" sz="1600" b="1" kern="100" dirty="0">
                <a:effectLst/>
                <a:latin typeface="Comic Sans MS" panose="030F0702030302020204" pitchFamily="66" charset="0"/>
                <a:ea typeface="Calibri" panose="020F0502020204030204" pitchFamily="34" charset="0"/>
                <a:cs typeface="Arial" panose="020B0604020202020204" pitchFamily="34" charset="0"/>
              </a:rPr>
              <a:t> </a:t>
            </a:r>
            <a:r>
              <a:rPr lang="en-GB" sz="1600" b="1" kern="100" dirty="0">
                <a:effectLst/>
                <a:latin typeface="Comic Sans MS" panose="030F0702030302020204" pitchFamily="66" charset="0"/>
                <a:ea typeface="Calibri" panose="020F0502020204030204" pitchFamily="34" charset="0"/>
                <a:cs typeface="Arial" panose="020B0604020202020204" pitchFamily="34" charset="0"/>
              </a:rPr>
              <a:t>  </a:t>
            </a:r>
            <a:r>
              <a:rPr lang="hr-HR" sz="1600" b="1" kern="100" dirty="0">
                <a:effectLst/>
                <a:latin typeface="Comic Sans MS" panose="030F0702030302020204" pitchFamily="66" charset="0"/>
                <a:ea typeface="Calibri" panose="020F0502020204030204" pitchFamily="34" charset="0"/>
                <a:cs typeface="Arial" panose="020B0604020202020204" pitchFamily="34" charset="0"/>
              </a:rPr>
              <a:t>REPUBLIKE</a:t>
            </a:r>
            <a:r>
              <a:rPr lang="en-GB" sz="1600" b="1" kern="100" dirty="0">
                <a:effectLst/>
                <a:latin typeface="Comic Sans MS" panose="030F0702030302020204" pitchFamily="66" charset="0"/>
                <a:ea typeface="Calibri" panose="020F0502020204030204" pitchFamily="34" charset="0"/>
                <a:cs typeface="Arial" panose="020B0604020202020204" pitchFamily="34" charset="0"/>
              </a:rPr>
              <a:t> </a:t>
            </a:r>
            <a:r>
              <a:rPr lang="hr-HR" sz="1600" b="1" kern="100" dirty="0">
                <a:effectLst/>
                <a:latin typeface="Comic Sans MS" panose="030F0702030302020204" pitchFamily="66" charset="0"/>
                <a:ea typeface="Calibri" panose="020F0502020204030204" pitchFamily="34" charset="0"/>
                <a:cs typeface="Arial" panose="020B0604020202020204" pitchFamily="34" charset="0"/>
              </a:rPr>
              <a:t>HRVATSKE</a:t>
            </a:r>
            <a:r>
              <a:rPr lang="en-GB" sz="1600" b="1" kern="100" dirty="0">
                <a:effectLst/>
                <a:latin typeface="Comic Sans MS" panose="030F0702030302020204" pitchFamily="66" charset="0"/>
                <a:ea typeface="Calibri" panose="020F0502020204030204" pitchFamily="34" charset="0"/>
                <a:cs typeface="Arial" panose="020B0604020202020204" pitchFamily="34" charset="0"/>
              </a:rPr>
              <a:t> </a:t>
            </a:r>
            <a:r>
              <a:rPr lang="hr-HR" sz="1600" b="1" kern="100" dirty="0">
                <a:effectLst/>
                <a:latin typeface="Comic Sans MS" panose="030F0702030302020204" pitchFamily="66" charset="0"/>
                <a:ea typeface="Calibri" panose="020F0502020204030204" pitchFamily="34" charset="0"/>
                <a:cs typeface="Arial" panose="020B0604020202020204" pitchFamily="34" charset="0"/>
              </a:rPr>
              <a:t>DO 2030. GODINE</a:t>
            </a:r>
          </a:p>
          <a:p>
            <a:r>
              <a:rPr lang="hr-HR" sz="1400" u="sng" kern="100" dirty="0">
                <a:solidFill>
                  <a:srgbClr val="0563C1"/>
                </a:solidFill>
                <a:effectLst/>
                <a:latin typeface="Comic Sans MS" panose="030F0702030302020204" pitchFamily="66" charset="0"/>
                <a:ea typeface="Calibri" panose="020F0502020204030204" pitchFamily="34" charset="0"/>
                <a:cs typeface="Arial" panose="020B0604020202020204" pitchFamily="34" charset="0"/>
                <a:hlinkClick r:id="rId6"/>
              </a:rPr>
              <a:t>https://www.info.hazu.hr/wp-content/uploads/2022/04/Izjava_Vaznost-znanja-i-primjene-znanja_strategija-HR-do-2030.pdf</a:t>
            </a:r>
            <a:endParaRPr lang="hr-HR" sz="1400" kern="1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hr-HR" sz="1400" kern="100" dirty="0">
                <a:effectLst/>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63620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A7EC0B-8A1E-40BC-36D7-7316171853E0}"/>
              </a:ext>
            </a:extLst>
          </p:cNvPr>
          <p:cNvSpPr txBox="1"/>
          <p:nvPr/>
        </p:nvSpPr>
        <p:spPr>
          <a:xfrm>
            <a:off x="1159496" y="748897"/>
            <a:ext cx="10256362" cy="646331"/>
          </a:xfrm>
          <a:prstGeom prst="rect">
            <a:avLst/>
          </a:prstGeom>
          <a:noFill/>
        </p:spPr>
        <p:txBody>
          <a:bodyPr wrap="square" rtlCol="0">
            <a:spAutoFit/>
          </a:bodyPr>
          <a:lstStyle/>
          <a:p>
            <a:pPr algn="ctr"/>
            <a:r>
              <a:rPr lang="hr-HR" sz="1800" b="1" kern="100" dirty="0">
                <a:effectLst/>
                <a:latin typeface="Comic Sans MS" panose="030F0702030302020204" pitchFamily="66" charset="0"/>
                <a:ea typeface="Calibri" panose="020F0502020204030204" pitchFamily="34" charset="0"/>
                <a:cs typeface="Arial" panose="020B0604020202020204" pitchFamily="34" charset="0"/>
              </a:rPr>
              <a:t>VAŽNOST ZNANJA I PRIMJENE ZNANJA ZA PROVEDBU NACIONALNE RAZVOJNE STRATEGIJE</a:t>
            </a:r>
            <a:r>
              <a:rPr lang="en-GB" sz="1800" b="1" kern="100" dirty="0">
                <a:effectLst/>
                <a:latin typeface="Comic Sans MS" panose="030F0702030302020204" pitchFamily="66" charset="0"/>
                <a:ea typeface="Calibri" panose="020F0502020204030204" pitchFamily="34" charset="0"/>
                <a:cs typeface="Arial" panose="020B0604020202020204" pitchFamily="34" charset="0"/>
              </a:rPr>
              <a:t> </a:t>
            </a:r>
            <a:r>
              <a:rPr lang="hr-HR" sz="1800" b="1" kern="100" dirty="0">
                <a:effectLst/>
                <a:latin typeface="Comic Sans MS" panose="030F0702030302020204" pitchFamily="66" charset="0"/>
                <a:ea typeface="Calibri" panose="020F0502020204030204" pitchFamily="34" charset="0"/>
                <a:cs typeface="Arial" panose="020B0604020202020204" pitchFamily="34" charset="0"/>
              </a:rPr>
              <a:t>REPUBLIKE</a:t>
            </a:r>
            <a:r>
              <a:rPr lang="en-GB" sz="1800" b="1" kern="100" dirty="0">
                <a:effectLst/>
                <a:latin typeface="Comic Sans MS" panose="030F0702030302020204" pitchFamily="66" charset="0"/>
                <a:ea typeface="Calibri" panose="020F0502020204030204" pitchFamily="34" charset="0"/>
                <a:cs typeface="Arial" panose="020B0604020202020204" pitchFamily="34" charset="0"/>
              </a:rPr>
              <a:t> </a:t>
            </a:r>
            <a:r>
              <a:rPr lang="hr-HR" sz="1800" b="1" kern="100" dirty="0">
                <a:effectLst/>
                <a:latin typeface="Comic Sans MS" panose="030F0702030302020204" pitchFamily="66" charset="0"/>
                <a:ea typeface="Calibri" panose="020F0502020204030204" pitchFamily="34" charset="0"/>
                <a:cs typeface="Arial" panose="020B0604020202020204" pitchFamily="34" charset="0"/>
              </a:rPr>
              <a:t>HRVATSKE</a:t>
            </a:r>
            <a:r>
              <a:rPr lang="en-GB" sz="1800" b="1" kern="100" dirty="0">
                <a:effectLst/>
                <a:latin typeface="Comic Sans MS" panose="030F0702030302020204" pitchFamily="66" charset="0"/>
                <a:ea typeface="Calibri" panose="020F0502020204030204" pitchFamily="34" charset="0"/>
                <a:cs typeface="Arial" panose="020B0604020202020204" pitchFamily="34" charset="0"/>
              </a:rPr>
              <a:t> </a:t>
            </a:r>
            <a:r>
              <a:rPr lang="hr-HR" sz="1800" b="1" kern="100" dirty="0">
                <a:effectLst/>
                <a:latin typeface="Comic Sans MS" panose="030F0702030302020204" pitchFamily="66" charset="0"/>
                <a:ea typeface="Calibri" panose="020F0502020204030204" pitchFamily="34" charset="0"/>
                <a:cs typeface="Arial" panose="020B0604020202020204" pitchFamily="34" charset="0"/>
              </a:rPr>
              <a:t>DO 2030. GODINE</a:t>
            </a:r>
          </a:p>
        </p:txBody>
      </p:sp>
      <p:sp>
        <p:nvSpPr>
          <p:cNvPr id="5" name="TextBox 4">
            <a:extLst>
              <a:ext uri="{FF2B5EF4-FFF2-40B4-BE49-F238E27FC236}">
                <a16:creationId xmlns:a16="http://schemas.microsoft.com/office/drawing/2014/main" id="{6DA2896C-EA67-F58A-B2B2-24D3CA10D362}"/>
              </a:ext>
            </a:extLst>
          </p:cNvPr>
          <p:cNvSpPr txBox="1"/>
          <p:nvPr/>
        </p:nvSpPr>
        <p:spPr>
          <a:xfrm>
            <a:off x="208961" y="2076819"/>
            <a:ext cx="10991653" cy="923330"/>
          </a:xfrm>
          <a:prstGeom prst="rect">
            <a:avLst/>
          </a:prstGeom>
          <a:noFill/>
        </p:spPr>
        <p:txBody>
          <a:bodyPr wrap="square" rtlCol="0">
            <a:spAutoFit/>
          </a:bodyPr>
          <a:lstStyle/>
          <a:p>
            <a:pPr lvl="1" algn="just"/>
            <a:r>
              <a:rPr lang="en-GB" dirty="0">
                <a:latin typeface="Comic Sans MS" panose="030F0702030302020204" pitchFamily="66" charset="0"/>
              </a:rPr>
              <a:t>Osnovne teze izjave </a:t>
            </a:r>
            <a:r>
              <a:rPr lang="hr-HR" sz="1800" kern="100" dirty="0">
                <a:effectLst/>
                <a:latin typeface="Comic Sans MS" panose="030F0702030302020204" pitchFamily="66" charset="0"/>
                <a:ea typeface="Calibri" panose="020F0502020204030204" pitchFamily="34" charset="0"/>
                <a:cs typeface="Arial" panose="020B0604020202020204" pitchFamily="34" charset="0"/>
              </a:rPr>
              <a:t>Važnost znanja i primjene znanja za provedbu nacionalne razvojne strategije</a:t>
            </a:r>
            <a:r>
              <a:rPr lang="en-GB" sz="1800" kern="100" dirty="0">
                <a:effectLst/>
                <a:latin typeface="Comic Sans MS" panose="030F0702030302020204" pitchFamily="66" charset="0"/>
                <a:ea typeface="Calibri" panose="020F0502020204030204" pitchFamily="34" charset="0"/>
                <a:cs typeface="Arial" panose="020B0604020202020204" pitchFamily="34" charset="0"/>
              </a:rPr>
              <a:t> </a:t>
            </a:r>
            <a:r>
              <a:rPr lang="en-GB" kern="100" dirty="0">
                <a:latin typeface="Comic Sans MS" panose="030F0702030302020204" pitchFamily="66" charset="0"/>
                <a:ea typeface="Calibri" panose="020F0502020204030204" pitchFamily="34" charset="0"/>
                <a:cs typeface="Arial" panose="020B0604020202020204" pitchFamily="34" charset="0"/>
              </a:rPr>
              <a:t>R</a:t>
            </a:r>
            <a:r>
              <a:rPr lang="hr-HR" sz="1800" kern="100" dirty="0">
                <a:effectLst/>
                <a:latin typeface="Comic Sans MS" panose="030F0702030302020204" pitchFamily="66" charset="0"/>
                <a:ea typeface="Calibri" panose="020F0502020204030204" pitchFamily="34" charset="0"/>
                <a:cs typeface="Arial" panose="020B0604020202020204" pitchFamily="34" charset="0"/>
              </a:rPr>
              <a:t>epublike</a:t>
            </a:r>
            <a:r>
              <a:rPr lang="en-GB" sz="1800" kern="100" dirty="0">
                <a:effectLst/>
                <a:latin typeface="Comic Sans MS" panose="030F0702030302020204" pitchFamily="66" charset="0"/>
                <a:ea typeface="Calibri" panose="020F0502020204030204" pitchFamily="34" charset="0"/>
                <a:cs typeface="Arial" panose="020B0604020202020204" pitchFamily="34" charset="0"/>
              </a:rPr>
              <a:t> </a:t>
            </a:r>
            <a:r>
              <a:rPr lang="en-GB" kern="100" dirty="0">
                <a:latin typeface="Comic Sans MS" panose="030F0702030302020204" pitchFamily="66" charset="0"/>
                <a:ea typeface="Calibri" panose="020F0502020204030204" pitchFamily="34" charset="0"/>
                <a:cs typeface="Arial" panose="020B0604020202020204" pitchFamily="34" charset="0"/>
              </a:rPr>
              <a:t>H</a:t>
            </a:r>
            <a:r>
              <a:rPr lang="hr-HR" sz="1800" kern="100" dirty="0">
                <a:effectLst/>
                <a:latin typeface="Comic Sans MS" panose="030F0702030302020204" pitchFamily="66" charset="0"/>
                <a:ea typeface="Calibri" panose="020F0502020204030204" pitchFamily="34" charset="0"/>
                <a:cs typeface="Arial" panose="020B0604020202020204" pitchFamily="34" charset="0"/>
              </a:rPr>
              <a:t>rvatske</a:t>
            </a:r>
            <a:r>
              <a:rPr lang="en-GB" sz="1800" kern="100" dirty="0">
                <a:effectLst/>
                <a:latin typeface="Comic Sans MS" panose="030F0702030302020204" pitchFamily="66" charset="0"/>
                <a:ea typeface="Calibri" panose="020F0502020204030204" pitchFamily="34" charset="0"/>
                <a:cs typeface="Arial" panose="020B0604020202020204" pitchFamily="34" charset="0"/>
              </a:rPr>
              <a:t> </a:t>
            </a:r>
            <a:r>
              <a:rPr lang="hr-HR" sz="1800" kern="100" dirty="0">
                <a:effectLst/>
                <a:latin typeface="Comic Sans MS" panose="030F0702030302020204" pitchFamily="66" charset="0"/>
                <a:ea typeface="Calibri" panose="020F0502020204030204" pitchFamily="34" charset="0"/>
                <a:cs typeface="Arial" panose="020B0604020202020204" pitchFamily="34" charset="0"/>
              </a:rPr>
              <a:t>do 2030. </a:t>
            </a:r>
            <a:r>
              <a:rPr lang="en-GB" kern="100" dirty="0">
                <a:latin typeface="Comic Sans MS" panose="030F0702030302020204" pitchFamily="66" charset="0"/>
                <a:ea typeface="Calibri" panose="020F0502020204030204" pitchFamily="34" charset="0"/>
                <a:cs typeface="Arial" panose="020B0604020202020204" pitchFamily="34" charset="0"/>
              </a:rPr>
              <a:t>godine:</a:t>
            </a:r>
            <a:endParaRPr lang="hr-HR" sz="1800" kern="100" dirty="0">
              <a:effectLst/>
              <a:latin typeface="Comic Sans MS" panose="030F0702030302020204" pitchFamily="66" charset="0"/>
              <a:ea typeface="Calibri" panose="020F0502020204030204" pitchFamily="34" charset="0"/>
              <a:cs typeface="Arial" panose="020B0604020202020204" pitchFamily="34" charset="0"/>
            </a:endParaRPr>
          </a:p>
          <a:p>
            <a:pPr lvl="1" algn="just"/>
            <a:r>
              <a:rPr lang="en-GB" b="1" dirty="0">
                <a:latin typeface="Comic Sans MS" panose="030F0702030302020204" pitchFamily="66" charset="0"/>
              </a:rPr>
              <a:t> </a:t>
            </a:r>
            <a:endParaRPr lang="en-GB" dirty="0">
              <a:latin typeface="Comic Sans MS" panose="030F0702030302020204" pitchFamily="66" charset="0"/>
            </a:endParaRPr>
          </a:p>
        </p:txBody>
      </p:sp>
      <p:sp>
        <p:nvSpPr>
          <p:cNvPr id="6" name="TextBox 5">
            <a:extLst>
              <a:ext uri="{FF2B5EF4-FFF2-40B4-BE49-F238E27FC236}">
                <a16:creationId xmlns:a16="http://schemas.microsoft.com/office/drawing/2014/main" id="{A016D1C6-14BF-DB49-BCDB-C4ADF1C6D8A4}"/>
              </a:ext>
            </a:extLst>
          </p:cNvPr>
          <p:cNvSpPr txBox="1"/>
          <p:nvPr/>
        </p:nvSpPr>
        <p:spPr>
          <a:xfrm>
            <a:off x="710149" y="3671743"/>
            <a:ext cx="10490463" cy="1200329"/>
          </a:xfrm>
          <a:prstGeom prst="rect">
            <a:avLst/>
          </a:prstGeom>
          <a:noFill/>
        </p:spPr>
        <p:txBody>
          <a:bodyPr wrap="square" rtlCol="0">
            <a:spAutoFit/>
          </a:bodyPr>
          <a:lstStyle/>
          <a:p>
            <a:pPr lvl="1" algn="just"/>
            <a:r>
              <a:rPr lang="hr-HR" b="1" dirty="0">
                <a:latin typeface="Comic Sans MS" panose="030F0702030302020204" pitchFamily="66" charset="0"/>
              </a:rPr>
              <a:t>Kultura leži u središtu razvoja </a:t>
            </a:r>
            <a:r>
              <a:rPr lang="hr-HR" dirty="0">
                <a:latin typeface="Comic Sans MS" panose="030F0702030302020204" pitchFamily="66" charset="0"/>
              </a:rPr>
              <a:t>čovječanstva i civilizacije. Ona obilježava pojedina društva i društvene skupine. Kultura, uz literaturu i sve umjetnosti, </a:t>
            </a:r>
            <a:r>
              <a:rPr lang="hr-HR" b="1" dirty="0">
                <a:latin typeface="Comic Sans MS" panose="030F0702030302020204" pitchFamily="66" charset="0"/>
              </a:rPr>
              <a:t>obuhvaća načine življenja, vrijednosne sustave, tradicije i vjerovanja</a:t>
            </a:r>
            <a:r>
              <a:rPr lang="hr-HR" dirty="0">
                <a:latin typeface="Comic Sans MS" panose="030F0702030302020204" pitchFamily="66" charset="0"/>
              </a:rPr>
              <a:t>. U današnjem razdoblju globalizacije i formalnog objedinjavanja europskog prostora </a:t>
            </a:r>
            <a:r>
              <a:rPr lang="hr-HR" b="1" dirty="0">
                <a:latin typeface="Comic Sans MS" panose="030F0702030302020204" pitchFamily="66" charset="0"/>
              </a:rPr>
              <a:t>kulturom se čuva identitet</a:t>
            </a:r>
            <a:r>
              <a:rPr lang="hr-HR" dirty="0">
                <a:latin typeface="Comic Sans MS" panose="030F0702030302020204" pitchFamily="66" charset="0"/>
              </a:rPr>
              <a:t>. </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1D832B55-B99C-9D75-6947-D2457C2553F8}"/>
              </a:ext>
            </a:extLst>
          </p:cNvPr>
          <p:cNvSpPr txBox="1"/>
          <p:nvPr/>
        </p:nvSpPr>
        <p:spPr>
          <a:xfrm>
            <a:off x="730575" y="2792234"/>
            <a:ext cx="10490463" cy="646331"/>
          </a:xfrm>
          <a:prstGeom prst="rect">
            <a:avLst/>
          </a:prstGeom>
          <a:noFill/>
        </p:spPr>
        <p:txBody>
          <a:bodyPr wrap="square" rtlCol="0">
            <a:spAutoFit/>
          </a:bodyPr>
          <a:lstStyle/>
          <a:p>
            <a:pPr lvl="1" algn="just"/>
            <a:r>
              <a:rPr lang="hr-HR" b="1" dirty="0">
                <a:latin typeface="Comic Sans MS" panose="030F0702030302020204" pitchFamily="66" charset="0"/>
              </a:rPr>
              <a:t>Sintagma znanje i njegova primjena </a:t>
            </a:r>
            <a:r>
              <a:rPr lang="hr-HR" dirty="0">
                <a:latin typeface="Comic Sans MS" panose="030F0702030302020204" pitchFamily="66" charset="0"/>
              </a:rPr>
              <a:t>ne odnosi se samo na znanstvenu sredinu već </a:t>
            </a:r>
            <a:r>
              <a:rPr lang="hr-HR" b="1" dirty="0">
                <a:latin typeface="Comic Sans MS" panose="030F0702030302020204" pitchFamily="66" charset="0"/>
              </a:rPr>
              <a:t>mora prožeti cijelo društvo</a:t>
            </a:r>
            <a:r>
              <a:rPr lang="hr-HR" dirty="0">
                <a:latin typeface="Comic Sans MS" panose="030F0702030302020204" pitchFamily="66" charset="0"/>
              </a:rPr>
              <a:t>, iako znanost i znanstvenici pritom imaju posebno važnu ulogu.</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82F711DF-72DA-A097-E2E4-203243BDC905}"/>
              </a:ext>
            </a:extLst>
          </p:cNvPr>
          <p:cNvSpPr txBox="1"/>
          <p:nvPr/>
        </p:nvSpPr>
        <p:spPr>
          <a:xfrm>
            <a:off x="710150" y="5245484"/>
            <a:ext cx="10490463" cy="1200329"/>
          </a:xfrm>
          <a:prstGeom prst="rect">
            <a:avLst/>
          </a:prstGeom>
          <a:noFill/>
        </p:spPr>
        <p:txBody>
          <a:bodyPr wrap="square" rtlCol="0">
            <a:spAutoFit/>
          </a:bodyPr>
          <a:lstStyle/>
          <a:p>
            <a:pPr lvl="1" algn="just"/>
            <a:r>
              <a:rPr lang="hr-HR" dirty="0">
                <a:latin typeface="Comic Sans MS" panose="030F0702030302020204" pitchFamily="66" charset="0"/>
              </a:rPr>
              <a:t>U društvu se mora uspostaviti </a:t>
            </a:r>
            <a:r>
              <a:rPr lang="hr-HR" b="1" dirty="0">
                <a:latin typeface="Comic Sans MS" panose="030F0702030302020204" pitchFamily="66" charset="0"/>
              </a:rPr>
              <a:t>uredan, društveno prihvaćen sustav vrednota, vrednovanja i napredovanja temeljen na znanju, talentu i sposobnostima </a:t>
            </a:r>
            <a:r>
              <a:rPr lang="hr-HR" dirty="0">
                <a:latin typeface="Comic Sans MS" panose="030F0702030302020204" pitchFamily="66" charset="0"/>
              </a:rPr>
              <a:t>što unaprjeđuju razvoj. Hrvatsko društvo ne smije dopustiti stihijski pristup temeljen na improvizacijama koje dovode do pogrešaka, posebice zbog demografskih problema kojima je izloženo. </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83068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CD8BAF-DF81-9071-E4E0-5F9940BDA032}"/>
              </a:ext>
            </a:extLst>
          </p:cNvPr>
          <p:cNvSpPr txBox="1"/>
          <p:nvPr/>
        </p:nvSpPr>
        <p:spPr>
          <a:xfrm>
            <a:off x="847625" y="388275"/>
            <a:ext cx="10256362" cy="369332"/>
          </a:xfrm>
          <a:prstGeom prst="rect">
            <a:avLst/>
          </a:prstGeom>
          <a:noFill/>
        </p:spPr>
        <p:txBody>
          <a:bodyPr wrap="square" rtlCol="0">
            <a:spAutoFit/>
          </a:bodyPr>
          <a:lstStyle/>
          <a:p>
            <a:pPr algn="ctr"/>
            <a:r>
              <a:rPr lang="pl-PL" b="1" dirty="0">
                <a:latin typeface="Comic Sans MS" panose="030F0702030302020204" pitchFamily="66" charset="0"/>
              </a:rPr>
              <a:t>Osnovnoškolska i srednjoškolska razina obrazovanja</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7161BC9E-6372-1A61-F2BE-D97920CE9B3E}"/>
              </a:ext>
            </a:extLst>
          </p:cNvPr>
          <p:cNvSpPr txBox="1"/>
          <p:nvPr/>
        </p:nvSpPr>
        <p:spPr>
          <a:xfrm>
            <a:off x="199534" y="872192"/>
            <a:ext cx="10991653" cy="1200329"/>
          </a:xfrm>
          <a:prstGeom prst="rect">
            <a:avLst/>
          </a:prstGeom>
          <a:noFill/>
        </p:spPr>
        <p:txBody>
          <a:bodyPr wrap="square" rtlCol="0">
            <a:spAutoFit/>
          </a:bodyPr>
          <a:lstStyle/>
          <a:p>
            <a:pPr lvl="1" algn="just"/>
            <a:r>
              <a:rPr lang="hr-HR" dirty="0">
                <a:latin typeface="Comic Sans MS" panose="030F0702030302020204" pitchFamily="66" charset="0"/>
              </a:rPr>
              <a:t>U kurikulumu osnovnoškolskog i srednjoškolskog odgoja i obrazovanja i u mjerama za njegovo oživotvorenje moraju biti primjereno zastupljena sva područja znanja te se mora osigurati da učenici nakon obveznog obrazovanja </a:t>
            </a:r>
            <a:r>
              <a:rPr lang="hr-HR" b="1" dirty="0">
                <a:latin typeface="Comic Sans MS" panose="030F0702030302020204" pitchFamily="66" charset="0"/>
              </a:rPr>
              <a:t>steknu ključne </a:t>
            </a:r>
            <a:r>
              <a:rPr lang="en-GB" b="1" dirty="0">
                <a:latin typeface="Comic Sans MS" panose="030F0702030302020204" pitchFamily="66" charset="0"/>
              </a:rPr>
              <a:t>kompetencije</a:t>
            </a:r>
            <a:r>
              <a:rPr lang="hr-HR" b="1" dirty="0">
                <a:latin typeface="Comic Sans MS" panose="030F0702030302020204" pitchFamily="66" charset="0"/>
              </a:rPr>
              <a:t> za cjeloživotno učenje i prilagodbu vrlo promjenljivu tržištu rada</a:t>
            </a:r>
            <a:r>
              <a:rPr lang="en-GB" b="1" dirty="0">
                <a:latin typeface="Comic Sans MS" panose="030F0702030302020204" pitchFamily="66" charset="0"/>
              </a:rPr>
              <a:t>.</a:t>
            </a:r>
          </a:p>
        </p:txBody>
      </p:sp>
      <p:sp>
        <p:nvSpPr>
          <p:cNvPr id="6" name="TextBox 5">
            <a:extLst>
              <a:ext uri="{FF2B5EF4-FFF2-40B4-BE49-F238E27FC236}">
                <a16:creationId xmlns:a16="http://schemas.microsoft.com/office/drawing/2014/main" id="{3CFBF165-C93E-961A-3DEB-10954CFF6CD3}"/>
              </a:ext>
            </a:extLst>
          </p:cNvPr>
          <p:cNvSpPr txBox="1"/>
          <p:nvPr/>
        </p:nvSpPr>
        <p:spPr>
          <a:xfrm>
            <a:off x="180680" y="2130544"/>
            <a:ext cx="10490463" cy="923330"/>
          </a:xfrm>
          <a:prstGeom prst="rect">
            <a:avLst/>
          </a:prstGeom>
          <a:noFill/>
        </p:spPr>
        <p:txBody>
          <a:bodyPr wrap="square" rtlCol="0">
            <a:spAutoFit/>
          </a:bodyPr>
          <a:lstStyle/>
          <a:p>
            <a:pPr lvl="1" algn="just"/>
            <a:r>
              <a:rPr lang="hr-HR" b="1" dirty="0">
                <a:latin typeface="Comic Sans MS" panose="030F0702030302020204" pitchFamily="66" charset="0"/>
              </a:rPr>
              <a:t>Kompetencije</a:t>
            </a:r>
            <a:r>
              <a:rPr lang="hr-HR" dirty="0">
                <a:latin typeface="Comic Sans MS" panose="030F0702030302020204" pitchFamily="66" charset="0"/>
              </a:rPr>
              <a:t> se definiraju kao kombinacija </a:t>
            </a:r>
            <a:r>
              <a:rPr lang="hr-HR" b="1" dirty="0">
                <a:latin typeface="Comic Sans MS" panose="030F0702030302020204" pitchFamily="66" charset="0"/>
              </a:rPr>
              <a:t>znanja</a:t>
            </a:r>
            <a:r>
              <a:rPr lang="en-GB" dirty="0">
                <a:latin typeface="Comic Sans MS" panose="030F0702030302020204" pitchFamily="66" charset="0"/>
              </a:rPr>
              <a:t> (</a:t>
            </a:r>
            <a:r>
              <a:rPr lang="hr-HR" dirty="0">
                <a:latin typeface="Comic Sans MS" panose="030F0702030302020204" pitchFamily="66" charset="0"/>
              </a:rPr>
              <a:t>postojeće činjenice, koncepti, ideje, teorija), </a:t>
            </a:r>
            <a:r>
              <a:rPr lang="hr-HR" b="1" dirty="0">
                <a:latin typeface="Comic Sans MS" panose="030F0702030302020204" pitchFamily="66" charset="0"/>
              </a:rPr>
              <a:t>vještina</a:t>
            </a:r>
            <a:r>
              <a:rPr lang="hr-HR" dirty="0">
                <a:latin typeface="Comic Sans MS" panose="030F0702030302020204" pitchFamily="66" charset="0"/>
              </a:rPr>
              <a:t> (spos</a:t>
            </a:r>
            <a:r>
              <a:rPr lang="en-GB" dirty="0">
                <a:latin typeface="Comic Sans MS" panose="030F0702030302020204" pitchFamily="66" charset="0"/>
              </a:rPr>
              <a:t>o</a:t>
            </a:r>
            <a:r>
              <a:rPr lang="hr-HR" dirty="0">
                <a:latin typeface="Comic Sans MS" panose="030F0702030302020204" pitchFamily="66" charset="0"/>
              </a:rPr>
              <a:t>bnost provođenja procesa korištenja znanja) i </a:t>
            </a:r>
            <a:r>
              <a:rPr lang="hr-HR" b="1" dirty="0">
                <a:latin typeface="Comic Sans MS" panose="030F0702030302020204" pitchFamily="66" charset="0"/>
              </a:rPr>
              <a:t>stavova</a:t>
            </a:r>
            <a:r>
              <a:rPr lang="hr-HR" dirty="0">
                <a:latin typeface="Comic Sans MS" panose="030F0702030302020204" pitchFamily="66" charset="0"/>
              </a:rPr>
              <a:t> (spremnost na djelovanje ili reagiranje na ideje, osobe ili situacije</a:t>
            </a:r>
            <a:r>
              <a:rPr lang="en-GB" dirty="0">
                <a:latin typeface="Comic Sans MS" panose="030F0702030302020204" pitchFamily="66" charset="0"/>
              </a:rPr>
              <a:t>).</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4FD5739B-537B-0EA6-4E74-7FB9B9357536}"/>
              </a:ext>
            </a:extLst>
          </p:cNvPr>
          <p:cNvSpPr txBox="1"/>
          <p:nvPr/>
        </p:nvSpPr>
        <p:spPr>
          <a:xfrm>
            <a:off x="199534" y="3082155"/>
            <a:ext cx="10490463" cy="2862322"/>
          </a:xfrm>
          <a:prstGeom prst="rect">
            <a:avLst/>
          </a:prstGeom>
          <a:noFill/>
        </p:spPr>
        <p:txBody>
          <a:bodyPr wrap="square" rtlCol="0">
            <a:spAutoFit/>
          </a:bodyPr>
          <a:lstStyle/>
          <a:p>
            <a:pPr lvl="1" algn="just"/>
            <a:r>
              <a:rPr lang="en-GB" dirty="0">
                <a:latin typeface="Comic Sans MS" panose="030F0702030302020204" pitchFamily="66" charset="0"/>
              </a:rPr>
              <a:t>U p</a:t>
            </a:r>
            <a:r>
              <a:rPr lang="hr-HR" dirty="0">
                <a:latin typeface="Comic Sans MS" panose="030F0702030302020204" pitchFamily="66" charset="0"/>
              </a:rPr>
              <a:t>reporuk</a:t>
            </a:r>
            <a:r>
              <a:rPr lang="en-GB" dirty="0">
                <a:latin typeface="Comic Sans MS" panose="030F0702030302020204" pitchFamily="66" charset="0"/>
              </a:rPr>
              <a:t>ama Europskog </a:t>
            </a:r>
            <a:r>
              <a:rPr lang="hr-HR" dirty="0">
                <a:latin typeface="Comic Sans MS" panose="030F0702030302020204" pitchFamily="66" charset="0"/>
              </a:rPr>
              <a:t> Vijeća o ključnim kompetencijama za cjeloživotno učenje iz 2018. </a:t>
            </a:r>
            <a:r>
              <a:rPr lang="en-GB" dirty="0">
                <a:latin typeface="Comic Sans MS" panose="030F0702030302020204" pitchFamily="66" charset="0"/>
              </a:rPr>
              <a:t>godine </a:t>
            </a:r>
            <a:r>
              <a:rPr lang="hr-HR" dirty="0">
                <a:latin typeface="Comic Sans MS" panose="030F0702030302020204" pitchFamily="66" charset="0"/>
              </a:rPr>
              <a:t>utvrđuje </a:t>
            </a:r>
            <a:r>
              <a:rPr lang="en-GB" dirty="0">
                <a:latin typeface="Comic Sans MS" panose="030F0702030302020204" pitchFamily="66" charset="0"/>
              </a:rPr>
              <a:t>se </a:t>
            </a:r>
            <a:r>
              <a:rPr lang="hr-HR" dirty="0">
                <a:latin typeface="Comic Sans MS" panose="030F0702030302020204" pitchFamily="66" charset="0"/>
              </a:rPr>
              <a:t>osam ključnih kompetencija</a:t>
            </a:r>
            <a:r>
              <a:rPr lang="en-GB" dirty="0">
                <a:latin typeface="Comic Sans MS" panose="030F0702030302020204" pitchFamily="66" charset="0"/>
              </a:rPr>
              <a:t>:</a:t>
            </a:r>
          </a:p>
          <a:p>
            <a:pPr lvl="1" algn="just"/>
            <a:r>
              <a:rPr lang="hr-HR" dirty="0">
                <a:latin typeface="Comic Sans MS" panose="030F0702030302020204" pitchFamily="66" charset="0"/>
              </a:rPr>
              <a:t> </a:t>
            </a:r>
            <a:r>
              <a:rPr lang="en-GB" dirty="0">
                <a:latin typeface="Comic Sans MS" panose="030F0702030302020204" pitchFamily="66" charset="0"/>
              </a:rPr>
              <a:t>    -</a:t>
            </a:r>
            <a:r>
              <a:rPr lang="hr-HR" dirty="0">
                <a:latin typeface="Comic Sans MS" panose="030F0702030302020204" pitchFamily="66" charset="0"/>
              </a:rPr>
              <a:t> kompetencija pismenosti, </a:t>
            </a:r>
            <a:endParaRPr lang="en-GB" dirty="0">
              <a:latin typeface="Comic Sans MS" panose="030F0702030302020204" pitchFamily="66" charset="0"/>
            </a:endParaRPr>
          </a:p>
          <a:p>
            <a:pPr lvl="1" algn="just"/>
            <a:r>
              <a:rPr lang="en-GB" dirty="0">
                <a:latin typeface="Comic Sans MS" panose="030F0702030302020204" pitchFamily="66" charset="0"/>
              </a:rPr>
              <a:t>     -</a:t>
            </a:r>
            <a:r>
              <a:rPr lang="hr-HR" dirty="0">
                <a:latin typeface="Comic Sans MS" panose="030F0702030302020204" pitchFamily="66" charset="0"/>
              </a:rPr>
              <a:t> kompetencija višejezičnosti, </a:t>
            </a:r>
            <a:endParaRPr lang="en-GB" dirty="0">
              <a:latin typeface="Comic Sans MS" panose="030F0702030302020204" pitchFamily="66" charset="0"/>
            </a:endParaRPr>
          </a:p>
          <a:p>
            <a:pPr lvl="1" algn="just"/>
            <a:r>
              <a:rPr lang="en-GB" dirty="0">
                <a:latin typeface="Comic Sans MS" panose="030F0702030302020204" pitchFamily="66" charset="0"/>
              </a:rPr>
              <a:t>     -</a:t>
            </a:r>
            <a:r>
              <a:rPr lang="hr-HR" dirty="0">
                <a:latin typeface="Comic Sans MS" panose="030F0702030302020204" pitchFamily="66" charset="0"/>
              </a:rPr>
              <a:t> matematička kompetencija te kompetencija u prirodoslovlju, tehnologiji i inženjerstvu,</a:t>
            </a:r>
            <a:endParaRPr lang="en-GB" dirty="0">
              <a:latin typeface="Comic Sans MS" panose="030F0702030302020204" pitchFamily="66" charset="0"/>
            </a:endParaRPr>
          </a:p>
          <a:p>
            <a:pPr lvl="1" algn="just"/>
            <a:r>
              <a:rPr lang="en-GB" dirty="0">
                <a:latin typeface="Comic Sans MS" panose="030F0702030302020204" pitchFamily="66" charset="0"/>
              </a:rPr>
              <a:t>     -</a:t>
            </a:r>
            <a:r>
              <a:rPr lang="hr-HR" dirty="0">
                <a:latin typeface="Comic Sans MS" panose="030F0702030302020204" pitchFamily="66" charset="0"/>
              </a:rPr>
              <a:t> digitalna kompetencija,</a:t>
            </a:r>
            <a:endParaRPr lang="en-GB" dirty="0">
              <a:latin typeface="Comic Sans MS" panose="030F0702030302020204" pitchFamily="66" charset="0"/>
            </a:endParaRPr>
          </a:p>
          <a:p>
            <a:pPr lvl="1" algn="just"/>
            <a:r>
              <a:rPr lang="en-GB" dirty="0">
                <a:latin typeface="Comic Sans MS" panose="030F0702030302020204" pitchFamily="66" charset="0"/>
              </a:rPr>
              <a:t>     -</a:t>
            </a:r>
            <a:r>
              <a:rPr lang="hr-HR" dirty="0">
                <a:latin typeface="Comic Sans MS" panose="030F0702030302020204" pitchFamily="66" charset="0"/>
              </a:rPr>
              <a:t> osobna i socijalna kompetencija te kompetencija učenja kako učiti,</a:t>
            </a:r>
            <a:endParaRPr lang="en-GB" dirty="0">
              <a:latin typeface="Comic Sans MS" panose="030F0702030302020204" pitchFamily="66" charset="0"/>
            </a:endParaRPr>
          </a:p>
          <a:p>
            <a:pPr lvl="1" algn="just"/>
            <a:r>
              <a:rPr lang="en-GB" dirty="0">
                <a:latin typeface="Comic Sans MS" panose="030F0702030302020204" pitchFamily="66" charset="0"/>
              </a:rPr>
              <a:t>     -</a:t>
            </a:r>
            <a:r>
              <a:rPr lang="hr-HR" dirty="0">
                <a:latin typeface="Comic Sans MS" panose="030F0702030302020204" pitchFamily="66" charset="0"/>
              </a:rPr>
              <a:t> kompetencija građanstva, </a:t>
            </a:r>
            <a:endParaRPr lang="en-GB" dirty="0">
              <a:latin typeface="Comic Sans MS" panose="030F0702030302020204" pitchFamily="66" charset="0"/>
            </a:endParaRPr>
          </a:p>
          <a:p>
            <a:pPr lvl="1" algn="just"/>
            <a:r>
              <a:rPr lang="en-GB" dirty="0">
                <a:latin typeface="Comic Sans MS" panose="030F0702030302020204" pitchFamily="66" charset="0"/>
              </a:rPr>
              <a:t>     -</a:t>
            </a:r>
            <a:r>
              <a:rPr lang="hr-HR" dirty="0">
                <a:latin typeface="Comic Sans MS" panose="030F0702030302020204" pitchFamily="66" charset="0"/>
              </a:rPr>
              <a:t> poduzetnička kompetencija,</a:t>
            </a:r>
            <a:endParaRPr lang="en-GB" dirty="0">
              <a:latin typeface="Comic Sans MS" panose="030F0702030302020204" pitchFamily="66" charset="0"/>
            </a:endParaRPr>
          </a:p>
          <a:p>
            <a:pPr lvl="1" algn="just"/>
            <a:r>
              <a:rPr lang="hr-HR" dirty="0">
                <a:latin typeface="Comic Sans MS" panose="030F0702030302020204" pitchFamily="66" charset="0"/>
              </a:rPr>
              <a:t> </a:t>
            </a:r>
            <a:r>
              <a:rPr lang="en-GB" dirty="0">
                <a:latin typeface="Comic Sans MS" panose="030F0702030302020204" pitchFamily="66" charset="0"/>
              </a:rPr>
              <a:t>    -</a:t>
            </a:r>
            <a:r>
              <a:rPr lang="hr-HR" dirty="0">
                <a:latin typeface="Comic Sans MS" panose="030F0702030302020204" pitchFamily="66" charset="0"/>
              </a:rPr>
              <a:t> kompetencija kulturne svijesti i izražavanja.</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C27508C8-07E5-EF2A-F2D5-7D4C94B10F6D}"/>
              </a:ext>
            </a:extLst>
          </p:cNvPr>
          <p:cNvSpPr txBox="1"/>
          <p:nvPr/>
        </p:nvSpPr>
        <p:spPr>
          <a:xfrm>
            <a:off x="847625" y="5934670"/>
            <a:ext cx="10256362" cy="861774"/>
          </a:xfrm>
          <a:prstGeom prst="rect">
            <a:avLst/>
          </a:prstGeom>
          <a:noFill/>
        </p:spPr>
        <p:txBody>
          <a:bodyPr wrap="square" rtlCol="0">
            <a:spAutoFit/>
          </a:bodyPr>
          <a:lstStyle/>
          <a:p>
            <a:r>
              <a:rPr lang="en-GB" dirty="0"/>
              <a:t>---------------</a:t>
            </a:r>
          </a:p>
          <a:p>
            <a:r>
              <a:rPr lang="hr-HR" sz="1600" dirty="0">
                <a:latin typeface="Comic Sans MS" panose="030F0702030302020204" pitchFamily="66" charset="0"/>
              </a:rPr>
              <a:t>Preporuka Vijeća o ključnim kompetencijama za cjeloživotno učenje</a:t>
            </a:r>
            <a:endParaRPr lang="en-GB" sz="1600" dirty="0">
              <a:latin typeface="Comic Sans MS" panose="030F0702030302020204" pitchFamily="66" charset="0"/>
            </a:endParaRPr>
          </a:p>
          <a:p>
            <a:r>
              <a:rPr lang="hr-HR" sz="1600" dirty="0">
                <a:latin typeface="Comic Sans MS" panose="030F0702030302020204" pitchFamily="66" charset="0"/>
              </a:rPr>
              <a:t>eur-lex.europa.eu/legal-content/HR/TXT/PDF/?uri=CELEX:32018H0604(01)&amp;from=BG</a:t>
            </a:r>
            <a:endParaRPr lang="en-GB" sz="1600" dirty="0">
              <a:latin typeface="Comic Sans MS" panose="030F0702030302020204" pitchFamily="66" charset="0"/>
            </a:endParaRPr>
          </a:p>
        </p:txBody>
      </p:sp>
    </p:spTree>
    <p:extLst>
      <p:ext uri="{BB962C8B-B14F-4D97-AF65-F5344CB8AC3E}">
        <p14:creationId xmlns:p14="http://schemas.microsoft.com/office/powerpoint/2010/main" val="3044187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CD8BAF-DF81-9071-E4E0-5F9940BDA032}"/>
              </a:ext>
            </a:extLst>
          </p:cNvPr>
          <p:cNvSpPr txBox="1"/>
          <p:nvPr/>
        </p:nvSpPr>
        <p:spPr>
          <a:xfrm>
            <a:off x="847625" y="388275"/>
            <a:ext cx="10256362" cy="369332"/>
          </a:xfrm>
          <a:prstGeom prst="rect">
            <a:avLst/>
          </a:prstGeom>
          <a:noFill/>
        </p:spPr>
        <p:txBody>
          <a:bodyPr wrap="square" rtlCol="0">
            <a:spAutoFit/>
          </a:bodyPr>
          <a:lstStyle/>
          <a:p>
            <a:pPr algn="ctr"/>
            <a:r>
              <a:rPr lang="hr-HR" b="1" dirty="0">
                <a:latin typeface="Comic Sans MS" panose="030F0702030302020204" pitchFamily="66" charset="0"/>
              </a:rPr>
              <a:t>Projektni pristu</a:t>
            </a:r>
            <a:r>
              <a:rPr lang="en-GB" b="1" dirty="0">
                <a:latin typeface="Comic Sans MS" panose="030F0702030302020204" pitchFamily="66" charset="0"/>
              </a:rPr>
              <a:t>p</a:t>
            </a:r>
            <a:r>
              <a:rPr lang="hr-HR" b="1" dirty="0">
                <a:latin typeface="Comic Sans MS" panose="030F0702030302020204" pitchFamily="66" charset="0"/>
              </a:rPr>
              <a:t> prilagodbe osn</a:t>
            </a:r>
            <a:r>
              <a:rPr lang="en-GB" b="1" dirty="0">
                <a:latin typeface="Comic Sans MS" panose="030F0702030302020204" pitchFamily="66" charset="0"/>
              </a:rPr>
              <a:t>o</a:t>
            </a:r>
            <a:r>
              <a:rPr lang="hr-HR" b="1" dirty="0">
                <a:latin typeface="Comic Sans MS" panose="030F0702030302020204" pitchFamily="66" charset="0"/>
              </a:rPr>
              <a:t>vnog i srednjeg obrazovanja</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7161BC9E-6372-1A61-F2BE-D97920CE9B3E}"/>
              </a:ext>
            </a:extLst>
          </p:cNvPr>
          <p:cNvSpPr txBox="1"/>
          <p:nvPr/>
        </p:nvSpPr>
        <p:spPr>
          <a:xfrm>
            <a:off x="180680" y="872192"/>
            <a:ext cx="10991653" cy="1200329"/>
          </a:xfrm>
          <a:prstGeom prst="rect">
            <a:avLst/>
          </a:prstGeom>
          <a:noFill/>
        </p:spPr>
        <p:txBody>
          <a:bodyPr wrap="square" rtlCol="0">
            <a:spAutoFit/>
          </a:bodyPr>
          <a:lstStyle/>
          <a:p>
            <a:pPr lvl="1" algn="just"/>
            <a:r>
              <a:rPr lang="hr-HR" dirty="0">
                <a:latin typeface="Comic Sans MS" panose="030F0702030302020204" pitchFamily="66" charset="0"/>
              </a:rPr>
              <a:t>Proces unaprjeđenja obrazovnih postignuća i nastavnih sadržaja osnovnog i srednjeg obrazovanja s novim ključnim kompetencijama za cjeloživotno učenje trebalo bi uobličiti u projekte s dobro definiranim zadaćama, prepoznatljivim nositeljima, terminskim planovima, načinom provedbe i utvrđenim izvorima financiranja iz europskih i nacionalnih sredstava. </a:t>
            </a:r>
            <a:endParaRPr lang="en-GB" b="1" dirty="0">
              <a:latin typeface="Comic Sans MS" panose="030F0702030302020204" pitchFamily="66" charset="0"/>
            </a:endParaRPr>
          </a:p>
        </p:txBody>
      </p:sp>
      <p:sp>
        <p:nvSpPr>
          <p:cNvPr id="6" name="TextBox 5">
            <a:extLst>
              <a:ext uri="{FF2B5EF4-FFF2-40B4-BE49-F238E27FC236}">
                <a16:creationId xmlns:a16="http://schemas.microsoft.com/office/drawing/2014/main" id="{3CFBF165-C93E-961A-3DEB-10954CFF6CD3}"/>
              </a:ext>
            </a:extLst>
          </p:cNvPr>
          <p:cNvSpPr txBox="1"/>
          <p:nvPr/>
        </p:nvSpPr>
        <p:spPr>
          <a:xfrm>
            <a:off x="180680" y="2403921"/>
            <a:ext cx="10490463" cy="1754326"/>
          </a:xfrm>
          <a:prstGeom prst="rect">
            <a:avLst/>
          </a:prstGeom>
          <a:noFill/>
        </p:spPr>
        <p:txBody>
          <a:bodyPr wrap="square" rtlCol="0">
            <a:spAutoFit/>
          </a:bodyPr>
          <a:lstStyle/>
          <a:p>
            <a:pPr lvl="1" algn="just"/>
            <a:r>
              <a:rPr lang="hr-HR" b="1" dirty="0">
                <a:latin typeface="Comic Sans MS" panose="030F0702030302020204" pitchFamily="66" charset="0"/>
              </a:rPr>
              <a:t>Projektnim pristupom </a:t>
            </a:r>
            <a:r>
              <a:rPr lang="hr-HR" dirty="0">
                <a:latin typeface="Comic Sans MS" panose="030F0702030302020204" pitchFamily="66" charset="0"/>
              </a:rPr>
              <a:t>trebalo bi obuhvatiti:</a:t>
            </a:r>
            <a:endParaRPr lang="en-GB" dirty="0">
              <a:latin typeface="Comic Sans MS" panose="030F0702030302020204" pitchFamily="66" charset="0"/>
            </a:endParaRPr>
          </a:p>
          <a:p>
            <a:pPr lvl="1" algn="just"/>
            <a:r>
              <a:rPr lang="en-GB" dirty="0">
                <a:latin typeface="Comic Sans MS" panose="030F0702030302020204" pitchFamily="66" charset="0"/>
              </a:rPr>
              <a:t>    -  </a:t>
            </a:r>
            <a:r>
              <a:rPr lang="hr-HR" dirty="0">
                <a:latin typeface="Comic Sans MS" panose="030F0702030302020204" pitchFamily="66" charset="0"/>
              </a:rPr>
              <a:t>usklađivanje kurikuluma s novim europskim dokumentom o ključnim kompetencijama,</a:t>
            </a:r>
            <a:endParaRPr lang="en-GB" dirty="0">
              <a:latin typeface="Comic Sans MS" panose="030F0702030302020204" pitchFamily="66" charset="0"/>
            </a:endParaRPr>
          </a:p>
          <a:p>
            <a:pPr lvl="1" algn="just"/>
            <a:r>
              <a:rPr lang="en-GB" dirty="0">
                <a:latin typeface="Comic Sans MS" panose="030F0702030302020204" pitchFamily="66" charset="0"/>
              </a:rPr>
              <a:t>    -  </a:t>
            </a:r>
            <a:r>
              <a:rPr lang="hr-HR" dirty="0">
                <a:latin typeface="Comic Sans MS" panose="030F0702030302020204" pitchFamily="66" charset="0"/>
              </a:rPr>
              <a:t>pripremu udžbenika i ostalih nastavnih sredstava prilagođenih za postizanje odgojno</a:t>
            </a:r>
            <a:endParaRPr lang="en-GB" dirty="0">
              <a:latin typeface="Comic Sans MS" panose="030F0702030302020204" pitchFamily="66" charset="0"/>
            </a:endParaRPr>
          </a:p>
          <a:p>
            <a:pPr lvl="1" algn="just"/>
            <a:r>
              <a:rPr lang="en-GB" dirty="0">
                <a:latin typeface="Comic Sans MS" panose="030F0702030302020204" pitchFamily="66" charset="0"/>
              </a:rPr>
              <a:t>       </a:t>
            </a:r>
            <a:r>
              <a:rPr lang="hr-HR" dirty="0">
                <a:latin typeface="Comic Sans MS" panose="030F0702030302020204" pitchFamily="66" charset="0"/>
              </a:rPr>
              <a:t>obrazovnih ishoda usmjerenih na usvajanje ključnih kompetencija,</a:t>
            </a:r>
            <a:endParaRPr lang="en-GB" dirty="0">
              <a:latin typeface="Comic Sans MS" panose="030F0702030302020204" pitchFamily="66" charset="0"/>
            </a:endParaRPr>
          </a:p>
          <a:p>
            <a:pPr lvl="1" algn="just"/>
            <a:r>
              <a:rPr lang="en-GB" dirty="0">
                <a:latin typeface="Comic Sans MS" panose="030F0702030302020204" pitchFamily="66" charset="0"/>
              </a:rPr>
              <a:t>    -  </a:t>
            </a:r>
            <a:r>
              <a:rPr lang="hr-HR" dirty="0">
                <a:latin typeface="Comic Sans MS" panose="030F0702030302020204" pitchFamily="66" charset="0"/>
              </a:rPr>
              <a:t>stručno usavršavanje učitelja i nastavnika za provedbu nastave usmjerenu na postizanje</a:t>
            </a:r>
            <a:endParaRPr lang="en-GB" dirty="0">
              <a:latin typeface="Comic Sans MS" panose="030F0702030302020204" pitchFamily="66" charset="0"/>
            </a:endParaRPr>
          </a:p>
          <a:p>
            <a:pPr lvl="1" algn="just"/>
            <a:r>
              <a:rPr lang="en-GB" dirty="0">
                <a:latin typeface="Comic Sans MS" panose="030F0702030302020204" pitchFamily="66" charset="0"/>
              </a:rPr>
              <a:t>     </a:t>
            </a:r>
            <a:r>
              <a:rPr lang="hr-HR" dirty="0">
                <a:latin typeface="Comic Sans MS" panose="030F0702030302020204" pitchFamily="66" charset="0"/>
              </a:rPr>
              <a:t> </a:t>
            </a:r>
            <a:r>
              <a:rPr lang="en-GB" dirty="0">
                <a:latin typeface="Comic Sans MS" panose="030F0702030302020204" pitchFamily="66" charset="0"/>
              </a:rPr>
              <a:t>  </a:t>
            </a:r>
            <a:r>
              <a:rPr lang="hr-HR" dirty="0">
                <a:latin typeface="Comic Sans MS" panose="030F0702030302020204" pitchFamily="66" charset="0"/>
              </a:rPr>
              <a:t>ključnih kompetencija. </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4FD5739B-537B-0EA6-4E74-7FB9B9357536}"/>
              </a:ext>
            </a:extLst>
          </p:cNvPr>
          <p:cNvSpPr txBox="1"/>
          <p:nvPr/>
        </p:nvSpPr>
        <p:spPr>
          <a:xfrm>
            <a:off x="186176" y="4637801"/>
            <a:ext cx="10490463" cy="1754326"/>
          </a:xfrm>
          <a:prstGeom prst="rect">
            <a:avLst/>
          </a:prstGeom>
          <a:noFill/>
        </p:spPr>
        <p:txBody>
          <a:bodyPr wrap="square" rtlCol="0">
            <a:spAutoFit/>
          </a:bodyPr>
          <a:lstStyle/>
          <a:p>
            <a:pPr lvl="1" algn="just"/>
            <a:r>
              <a:rPr lang="hr-HR" dirty="0">
                <a:latin typeface="Comic Sans MS" panose="030F0702030302020204" pitchFamily="66" charset="0"/>
              </a:rPr>
              <a:t>U radnim skupinama za pripremu i provedbu projekata trebali bi biti </a:t>
            </a:r>
            <a:r>
              <a:rPr lang="hr-HR" b="1" dirty="0">
                <a:latin typeface="Comic Sans MS" panose="030F0702030302020204" pitchFamily="66" charset="0"/>
              </a:rPr>
              <a:t>ravnopravno zastupljeni</a:t>
            </a:r>
            <a:r>
              <a:rPr lang="en-GB" dirty="0">
                <a:latin typeface="Comic Sans MS" panose="030F0702030302020204" pitchFamily="66" charset="0"/>
              </a:rPr>
              <a:t>:</a:t>
            </a:r>
          </a:p>
          <a:p>
            <a:pPr lvl="1" algn="just"/>
            <a:r>
              <a:rPr lang="hr-HR" dirty="0">
                <a:latin typeface="Comic Sans MS" panose="030F0702030302020204" pitchFamily="66" charset="0"/>
              </a:rPr>
              <a:t> </a:t>
            </a:r>
            <a:r>
              <a:rPr lang="en-GB" dirty="0">
                <a:latin typeface="Comic Sans MS" panose="030F0702030302020204" pitchFamily="66" charset="0"/>
              </a:rPr>
              <a:t>   -</a:t>
            </a:r>
            <a:r>
              <a:rPr lang="hr-HR" dirty="0">
                <a:latin typeface="Comic Sans MS" panose="030F0702030302020204" pitchFamily="66" charset="0"/>
              </a:rPr>
              <a:t> </a:t>
            </a:r>
            <a:r>
              <a:rPr lang="en-GB" dirty="0">
                <a:latin typeface="Comic Sans MS" panose="030F0702030302020204" pitchFamily="66" charset="0"/>
              </a:rPr>
              <a:t>  </a:t>
            </a:r>
            <a:r>
              <a:rPr lang="hr-HR" dirty="0">
                <a:latin typeface="Comic Sans MS" panose="030F0702030302020204" pitchFamily="66" charset="0"/>
              </a:rPr>
              <a:t>učitelji i nastavnici koji sudjeluju u nastavnom procesu,</a:t>
            </a:r>
            <a:endParaRPr lang="en-GB" dirty="0">
              <a:latin typeface="Comic Sans MS" panose="030F0702030302020204" pitchFamily="66" charset="0"/>
            </a:endParaRPr>
          </a:p>
          <a:p>
            <a:pPr lvl="1" algn="just"/>
            <a:r>
              <a:rPr lang="en-GB" dirty="0">
                <a:latin typeface="Comic Sans MS" panose="030F0702030302020204" pitchFamily="66" charset="0"/>
              </a:rPr>
              <a:t>    -   </a:t>
            </a:r>
            <a:r>
              <a:rPr lang="hr-HR" dirty="0">
                <a:latin typeface="Comic Sans MS" panose="030F0702030302020204" pitchFamily="66" charset="0"/>
              </a:rPr>
              <a:t>sveučilišni nastavnici s visokih pedagoških učilišta,</a:t>
            </a:r>
            <a:endParaRPr lang="en-GB" dirty="0">
              <a:latin typeface="Comic Sans MS" panose="030F0702030302020204" pitchFamily="66" charset="0"/>
            </a:endParaRPr>
          </a:p>
          <a:p>
            <a:pPr lvl="1" algn="just"/>
            <a:r>
              <a:rPr lang="en-GB" dirty="0">
                <a:latin typeface="Comic Sans MS" panose="030F0702030302020204" pitchFamily="66" charset="0"/>
              </a:rPr>
              <a:t>    -   </a:t>
            </a:r>
            <a:r>
              <a:rPr lang="hr-HR" dirty="0">
                <a:latin typeface="Comic Sans MS" panose="030F0702030302020204" pitchFamily="66" charset="0"/>
              </a:rPr>
              <a:t>nastavnici i istraživači s visokoškolskih ustanova u kojima se znanstveno obrađuju</a:t>
            </a:r>
            <a:endParaRPr lang="en-GB" dirty="0">
              <a:latin typeface="Comic Sans MS" panose="030F0702030302020204" pitchFamily="66" charset="0"/>
            </a:endParaRPr>
          </a:p>
          <a:p>
            <a:pPr lvl="1" algn="just"/>
            <a:r>
              <a:rPr lang="en-GB" dirty="0">
                <a:latin typeface="Comic Sans MS" panose="030F0702030302020204" pitchFamily="66" charset="0"/>
              </a:rPr>
              <a:t>      </a:t>
            </a:r>
            <a:r>
              <a:rPr lang="hr-HR" dirty="0">
                <a:latin typeface="Comic Sans MS" panose="030F0702030302020204" pitchFamily="66" charset="0"/>
              </a:rPr>
              <a:t> </a:t>
            </a:r>
            <a:r>
              <a:rPr lang="en-GB" dirty="0">
                <a:latin typeface="Comic Sans MS" panose="030F0702030302020204" pitchFamily="66" charset="0"/>
              </a:rPr>
              <a:t>  </a:t>
            </a:r>
            <a:r>
              <a:rPr lang="hr-HR" dirty="0">
                <a:latin typeface="Comic Sans MS" panose="030F0702030302020204" pitchFamily="66" charset="0"/>
              </a:rPr>
              <a:t>sadržaji obuhvaćeni ključnim kompetencijama. </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44898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0E199F-979A-AA3E-52F1-AC694D62346C}"/>
              </a:ext>
            </a:extLst>
          </p:cNvPr>
          <p:cNvSpPr txBox="1"/>
          <p:nvPr/>
        </p:nvSpPr>
        <p:spPr>
          <a:xfrm>
            <a:off x="847625" y="388275"/>
            <a:ext cx="10256362" cy="369332"/>
          </a:xfrm>
          <a:prstGeom prst="rect">
            <a:avLst/>
          </a:prstGeom>
          <a:noFill/>
        </p:spPr>
        <p:txBody>
          <a:bodyPr wrap="square" rtlCol="0">
            <a:spAutoFit/>
          </a:bodyPr>
          <a:lstStyle/>
          <a:p>
            <a:pPr algn="ctr"/>
            <a:r>
              <a:rPr lang="hr-HR" b="1" dirty="0">
                <a:latin typeface="Comic Sans MS" panose="030F0702030302020204" pitchFamily="66" charset="0"/>
              </a:rPr>
              <a:t>Prilagodba obrazovanja u osnovnim i srednjim školama digitalnom dobu </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A6154265-DD61-6EB0-2D5A-5A1088856E02}"/>
              </a:ext>
            </a:extLst>
          </p:cNvPr>
          <p:cNvSpPr txBox="1"/>
          <p:nvPr/>
        </p:nvSpPr>
        <p:spPr>
          <a:xfrm>
            <a:off x="180680" y="777922"/>
            <a:ext cx="10991653" cy="646331"/>
          </a:xfrm>
          <a:prstGeom prst="rect">
            <a:avLst/>
          </a:prstGeom>
          <a:noFill/>
        </p:spPr>
        <p:txBody>
          <a:bodyPr wrap="square" rtlCol="0">
            <a:spAutoFit/>
          </a:bodyPr>
          <a:lstStyle/>
          <a:p>
            <a:pPr lvl="1" algn="just"/>
            <a:r>
              <a:rPr lang="hr-HR" dirty="0">
                <a:latin typeface="Comic Sans MS" panose="030F0702030302020204" pitchFamily="66" charset="0"/>
              </a:rPr>
              <a:t>U </a:t>
            </a:r>
            <a:r>
              <a:rPr lang="hr-HR" i="1" dirty="0">
                <a:latin typeface="Comic Sans MS" panose="030F0702030302020204" pitchFamily="66" charset="0"/>
              </a:rPr>
              <a:t>Akcijskom planu za digitalno obrazovanje 2021. – 2027., Prilagodba obrazovanja i osposobljavanja digitalnom dobu</a:t>
            </a:r>
            <a:r>
              <a:rPr lang="hr-HR" dirty="0">
                <a:latin typeface="Comic Sans MS" panose="030F0702030302020204" pitchFamily="66" charset="0"/>
              </a:rPr>
              <a:t> Europska komisija ustanovljuje: </a:t>
            </a:r>
            <a:endParaRPr lang="en-GB" b="1" dirty="0">
              <a:latin typeface="Comic Sans MS" panose="030F0702030302020204" pitchFamily="66" charset="0"/>
            </a:endParaRPr>
          </a:p>
        </p:txBody>
      </p:sp>
      <p:sp>
        <p:nvSpPr>
          <p:cNvPr id="7" name="TextBox 6">
            <a:extLst>
              <a:ext uri="{FF2B5EF4-FFF2-40B4-BE49-F238E27FC236}">
                <a16:creationId xmlns:a16="http://schemas.microsoft.com/office/drawing/2014/main" id="{2DD729C6-63E6-5B52-000D-214A2089C922}"/>
              </a:ext>
            </a:extLst>
          </p:cNvPr>
          <p:cNvSpPr txBox="1"/>
          <p:nvPr/>
        </p:nvSpPr>
        <p:spPr>
          <a:xfrm>
            <a:off x="730574" y="1369152"/>
            <a:ext cx="10490463" cy="1754326"/>
          </a:xfrm>
          <a:prstGeom prst="rect">
            <a:avLst/>
          </a:prstGeom>
          <a:noFill/>
        </p:spPr>
        <p:txBody>
          <a:bodyPr wrap="square" rtlCol="0">
            <a:spAutoFit/>
          </a:bodyPr>
          <a:lstStyle/>
          <a:p>
            <a:pPr lvl="1" algn="just"/>
            <a:r>
              <a:rPr lang="hr-HR" dirty="0">
                <a:latin typeface="Comic Sans MS" panose="030F0702030302020204" pitchFamily="66" charset="0"/>
              </a:rPr>
              <a:t>Korištenje digitalnih tehnologija ključno je i za ostvarivanje ciljeva europskog zelenog plana i postizanje klimatske neutralnosti do 2050. </a:t>
            </a:r>
            <a:r>
              <a:rPr lang="hr-HR" b="1" dirty="0">
                <a:latin typeface="Comic Sans MS" panose="030F0702030302020204" pitchFamily="66" charset="0"/>
              </a:rPr>
              <a:t>Digitalne tehnologije važan su čimbenik zelene gospodarske tranzicije, uključujući prelazak na kružno gospodarstvo i dekarbonizaciju energetike, prometa, građevinarstva, poljoprivrede i svih drugih industrija i sektora. </a:t>
            </a:r>
            <a:r>
              <a:rPr lang="hr-HR" dirty="0">
                <a:latin typeface="Comic Sans MS" panose="030F0702030302020204" pitchFamily="66" charset="0"/>
              </a:rPr>
              <a:t>Istodobno je važno smanjiti klimatski i ekološki otisak digitalnih proizvoda i olakšati prelazak na održiv razvoj i upotrebu digitalnih proizvoda.</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7F2F6E27-8998-FABE-67E8-C47682A1B217}"/>
              </a:ext>
            </a:extLst>
          </p:cNvPr>
          <p:cNvSpPr txBox="1"/>
          <p:nvPr/>
        </p:nvSpPr>
        <p:spPr>
          <a:xfrm>
            <a:off x="180680" y="3088192"/>
            <a:ext cx="10991653" cy="646331"/>
          </a:xfrm>
          <a:prstGeom prst="rect">
            <a:avLst/>
          </a:prstGeom>
          <a:noFill/>
        </p:spPr>
        <p:txBody>
          <a:bodyPr wrap="square" rtlCol="0">
            <a:spAutoFit/>
          </a:bodyPr>
          <a:lstStyle/>
          <a:p>
            <a:pPr lvl="1" algn="just"/>
            <a:r>
              <a:rPr lang="en-GB" dirty="0">
                <a:latin typeface="Comic Sans MS" panose="030F0702030302020204" pitchFamily="66" charset="0"/>
              </a:rPr>
              <a:t>R</a:t>
            </a:r>
            <a:r>
              <a:rPr lang="hr-HR" dirty="0">
                <a:latin typeface="Comic Sans MS" panose="030F0702030302020204" pitchFamily="66" charset="0"/>
              </a:rPr>
              <a:t>ašireno je </a:t>
            </a:r>
            <a:r>
              <a:rPr lang="en-GB" b="1" dirty="0">
                <a:latin typeface="Comic Sans MS" panose="030F0702030302020204" pitchFamily="66" charset="0"/>
              </a:rPr>
              <a:t>pogrešno </a:t>
            </a:r>
            <a:r>
              <a:rPr lang="hr-HR" b="1" dirty="0">
                <a:latin typeface="Comic Sans MS" panose="030F0702030302020204" pitchFamily="66" charset="0"/>
              </a:rPr>
              <a:t>mišljenje da je samo poznavanje vještina uporabe digitalnih naprava i sustava dovoljno za prilagodbu digitalnom dobu</a:t>
            </a:r>
            <a:r>
              <a:rPr lang="hr-HR" dirty="0">
                <a:latin typeface="Comic Sans MS" panose="030F0702030302020204" pitchFamily="66" charset="0"/>
              </a:rPr>
              <a:t>. Zbog toga se u tom dokumentu naglašava</a:t>
            </a:r>
            <a:r>
              <a:rPr lang="hr-HR" dirty="0"/>
              <a:t>: </a:t>
            </a:r>
            <a:endParaRPr lang="en-GB" b="1" dirty="0">
              <a:latin typeface="Comic Sans MS" panose="030F0702030302020204" pitchFamily="66" charset="0"/>
            </a:endParaRPr>
          </a:p>
        </p:txBody>
      </p:sp>
      <p:sp>
        <p:nvSpPr>
          <p:cNvPr id="9" name="TextBox 8">
            <a:extLst>
              <a:ext uri="{FF2B5EF4-FFF2-40B4-BE49-F238E27FC236}">
                <a16:creationId xmlns:a16="http://schemas.microsoft.com/office/drawing/2014/main" id="{141F174B-B704-7AA0-DDBD-531C1253137D}"/>
              </a:ext>
            </a:extLst>
          </p:cNvPr>
          <p:cNvSpPr txBox="1"/>
          <p:nvPr/>
        </p:nvSpPr>
        <p:spPr>
          <a:xfrm>
            <a:off x="730573" y="3742997"/>
            <a:ext cx="10490463" cy="2862322"/>
          </a:xfrm>
          <a:prstGeom prst="rect">
            <a:avLst/>
          </a:prstGeom>
          <a:noFill/>
        </p:spPr>
        <p:txBody>
          <a:bodyPr wrap="square" rtlCol="0">
            <a:spAutoFit/>
          </a:bodyPr>
          <a:lstStyle/>
          <a:p>
            <a:pPr lvl="1" algn="just"/>
            <a:r>
              <a:rPr lang="hr-HR" dirty="0">
                <a:latin typeface="Comic Sans MS" panose="030F0702030302020204" pitchFamily="66" charset="0"/>
              </a:rPr>
              <a:t>Nastava informatike (u nekim se zemljama, pa i u Hrvatskoj, rabe se i nazivi računarstvo, te računarska znanost i računalna znanost) u školama omogućuje mladima da se dovoljno upoznaju s digitalnim svijetom. Uvođenje učenika u računarstvo od rane dobi u kombinaciji s inovativnim i motivirajućim pristupima poučavanju, i u formalnom i neformalnom okruženju, može pomoći u razvoju vještina rješavanja problema, kreativnosti i suradnje. Može i potaknuti zanimanje za studije i zapošljavanje u STEM područjima, a ujedno smanjiti prisutnost rodnih stereotipa. Mjere za promicanje visokokvalitetnog obrazovanja u području informatike mogu pridonijeti i tome da se više djevojaka odluči na studij u području i potom zaposli u digitalnom sektoru ili u drugim gospodarskim sektorima u kojima se traže digitalne vještine.</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01753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C0C8D9-FCB6-3687-35B1-49CD5975E270}"/>
              </a:ext>
            </a:extLst>
          </p:cNvPr>
          <p:cNvSpPr txBox="1"/>
          <p:nvPr/>
        </p:nvSpPr>
        <p:spPr>
          <a:xfrm>
            <a:off x="847625" y="209162"/>
            <a:ext cx="10256362" cy="369332"/>
          </a:xfrm>
          <a:prstGeom prst="rect">
            <a:avLst/>
          </a:prstGeom>
          <a:noFill/>
        </p:spPr>
        <p:txBody>
          <a:bodyPr wrap="square" rtlCol="0">
            <a:spAutoFit/>
          </a:bodyPr>
          <a:lstStyle/>
          <a:p>
            <a:pPr algn="ctr"/>
            <a:r>
              <a:rPr lang="hr-HR" b="1" kern="100" dirty="0">
                <a:latin typeface="Comic Sans MS" panose="030F0702030302020204" pitchFamily="66" charset="0"/>
                <a:ea typeface="Calibri" panose="020F0502020204030204" pitchFamily="34" charset="0"/>
                <a:cs typeface="Arial" panose="020B0604020202020204" pitchFamily="34" charset="0"/>
              </a:rPr>
              <a:t>Strukovno obrazovanje i obrazovanje odraslih</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227CA6FA-C070-E47A-2E17-56E52226FAD7}"/>
              </a:ext>
            </a:extLst>
          </p:cNvPr>
          <p:cNvSpPr txBox="1"/>
          <p:nvPr/>
        </p:nvSpPr>
        <p:spPr>
          <a:xfrm>
            <a:off x="180680" y="627090"/>
            <a:ext cx="10991653" cy="1477328"/>
          </a:xfrm>
          <a:prstGeom prst="rect">
            <a:avLst/>
          </a:prstGeom>
          <a:noFill/>
        </p:spPr>
        <p:txBody>
          <a:bodyPr wrap="square" rtlCol="0">
            <a:spAutoFit/>
          </a:bodyPr>
          <a:lstStyle/>
          <a:p>
            <a:pPr lvl="1" algn="just"/>
            <a:r>
              <a:rPr lang="hr-HR" dirty="0">
                <a:latin typeface="Comic Sans MS" panose="030F0702030302020204" pitchFamily="66" charset="0"/>
              </a:rPr>
              <a:t>U Republici Hrvatskoj 70% građana obrazuje se u sustavu strukovnog obrazovanja koji je suočen i s tehnološkim i s demografskim izazovima. Taj sustav, koji je ključan za stvaranje ljudskog kapitala kao preduvjeta postizanja ekonomskog rasta, kvalitetnijeg zapošljavanja i socijalnih ciljeva, treba se nositi s „tehnološkim promjenama i rastućom ulogom umjetne inteligencije“, kako navodi </a:t>
            </a:r>
            <a:r>
              <a:rPr lang="hr-HR" b="1" dirty="0">
                <a:latin typeface="Comic Sans MS" panose="030F0702030302020204" pitchFamily="66" charset="0"/>
              </a:rPr>
              <a:t>Nacionalnu razvojnu strategiju Republike Hrvatske do 2030. godine</a:t>
            </a:r>
            <a:r>
              <a:rPr lang="en-GB" b="1" dirty="0">
                <a:latin typeface="Comic Sans MS" panose="030F0702030302020204" pitchFamily="66" charset="0"/>
              </a:rPr>
              <a:t>:</a:t>
            </a:r>
            <a:endParaRPr lang="en-GB" dirty="0">
              <a:latin typeface="Comic Sans MS" panose="030F0702030302020204" pitchFamily="66" charset="0"/>
            </a:endParaRPr>
          </a:p>
        </p:txBody>
      </p:sp>
      <p:sp>
        <p:nvSpPr>
          <p:cNvPr id="6" name="TextBox 5">
            <a:extLst>
              <a:ext uri="{FF2B5EF4-FFF2-40B4-BE49-F238E27FC236}">
                <a16:creationId xmlns:a16="http://schemas.microsoft.com/office/drawing/2014/main" id="{499F4A05-D817-A33F-64A9-649027D51432}"/>
              </a:ext>
            </a:extLst>
          </p:cNvPr>
          <p:cNvSpPr txBox="1"/>
          <p:nvPr/>
        </p:nvSpPr>
        <p:spPr>
          <a:xfrm>
            <a:off x="779274" y="2228671"/>
            <a:ext cx="10490463" cy="1200329"/>
          </a:xfrm>
          <a:prstGeom prst="rect">
            <a:avLst/>
          </a:prstGeom>
          <a:noFill/>
        </p:spPr>
        <p:txBody>
          <a:bodyPr wrap="square" rtlCol="0">
            <a:spAutoFit/>
          </a:bodyPr>
          <a:lstStyle/>
          <a:p>
            <a:pPr lvl="1" algn="just"/>
            <a:r>
              <a:rPr lang="hr-HR" dirty="0">
                <a:latin typeface="Comic Sans MS" panose="030F0702030302020204" pitchFamily="66" charset="0"/>
              </a:rPr>
              <a:t>Tehnologija pokreće inovativne načine obavljanja tradicionalnih gospodarskih aktivnosti kao što je na primjer ekonomija dijeljenja, te stvara nove, donedavno nepostojeće djelatnosti kao što su digitalne financije. Time ona postaje najsnažniji pokretač produktivnosti i konkurentnosti u 21. stoljeću. </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1249AAF6-0A91-FB76-8949-7A51E4B2EE20}"/>
              </a:ext>
            </a:extLst>
          </p:cNvPr>
          <p:cNvSpPr txBox="1"/>
          <p:nvPr/>
        </p:nvSpPr>
        <p:spPr>
          <a:xfrm>
            <a:off x="278084" y="3803228"/>
            <a:ext cx="10991653" cy="1477328"/>
          </a:xfrm>
          <a:prstGeom prst="rect">
            <a:avLst/>
          </a:prstGeom>
          <a:noFill/>
        </p:spPr>
        <p:txBody>
          <a:bodyPr wrap="square" rtlCol="0">
            <a:spAutoFit/>
          </a:bodyPr>
          <a:lstStyle/>
          <a:p>
            <a:pPr lvl="1" algn="just"/>
            <a:r>
              <a:rPr lang="hr-HR" dirty="0">
                <a:latin typeface="Comic Sans MS" panose="030F0702030302020204" pitchFamily="66" charset="0"/>
              </a:rPr>
              <a:t>Za provedbu strateških opredjeljenja </a:t>
            </a:r>
            <a:r>
              <a:rPr lang="en-GB" dirty="0">
                <a:latin typeface="Comic Sans MS" panose="030F0702030302020204" pitchFamily="66" charset="0"/>
              </a:rPr>
              <a:t>može biti važna </a:t>
            </a:r>
            <a:r>
              <a:rPr lang="hr-HR" dirty="0">
                <a:latin typeface="Comic Sans MS" panose="030F0702030302020204" pitchFamily="66" charset="0"/>
              </a:rPr>
              <a:t>uloga regionalnih centara kompetentnosti  koji su </a:t>
            </a:r>
            <a:r>
              <a:rPr lang="en-GB" dirty="0">
                <a:latin typeface="Comic Sans MS" panose="030F0702030302020204" pitchFamily="66" charset="0"/>
              </a:rPr>
              <a:t>utvrđeni </a:t>
            </a:r>
            <a:r>
              <a:rPr lang="hr-HR" i="1" dirty="0">
                <a:latin typeface="Comic Sans MS" panose="030F0702030302020204" pitchFamily="66" charset="0"/>
              </a:rPr>
              <a:t>Zakonom o izmjenama i dopuni Zakona o strukovnom obrazovanju </a:t>
            </a:r>
            <a:r>
              <a:rPr lang="hr-HR" dirty="0">
                <a:latin typeface="Comic Sans MS" panose="030F0702030302020204" pitchFamily="66" charset="0"/>
              </a:rPr>
              <a:t>(Hrvatski sabor, 2. ožujka 2018.)</a:t>
            </a:r>
            <a:r>
              <a:rPr lang="en-GB" dirty="0">
                <a:latin typeface="Comic Sans MS" panose="030F0702030302020204" pitchFamily="66" charset="0"/>
              </a:rPr>
              <a:t> te </a:t>
            </a:r>
            <a:r>
              <a:rPr lang="hr-HR" i="1" dirty="0">
                <a:latin typeface="Comic Sans MS" panose="030F0702030302020204" pitchFamily="66" charset="0"/>
              </a:rPr>
              <a:t>Odluk</a:t>
            </a:r>
            <a:r>
              <a:rPr lang="en-GB" i="1" dirty="0">
                <a:latin typeface="Comic Sans MS" panose="030F0702030302020204" pitchFamily="66" charset="0"/>
              </a:rPr>
              <a:t>om</a:t>
            </a:r>
            <a:r>
              <a:rPr lang="hr-HR" i="1" dirty="0">
                <a:latin typeface="Comic Sans MS" panose="030F0702030302020204" pitchFamily="66" charset="0"/>
              </a:rPr>
              <a:t> o donošenju mreže regionalnih centara kompetentnosti u strukovnom obrazovanju</a:t>
            </a:r>
            <a:r>
              <a:rPr lang="hr-HR" dirty="0">
                <a:latin typeface="Comic Sans MS" panose="030F0702030302020204" pitchFamily="66" charset="0"/>
              </a:rPr>
              <a:t> (Ministarstvo znanosti i tehnologije, 10. svibnja 2018.) koj</a:t>
            </a:r>
            <a:r>
              <a:rPr lang="en-GB" dirty="0">
                <a:latin typeface="Comic Sans MS" panose="030F0702030302020204" pitchFamily="66" charset="0"/>
              </a:rPr>
              <a:t>om</a:t>
            </a:r>
            <a:r>
              <a:rPr lang="hr-HR" dirty="0">
                <a:latin typeface="Comic Sans MS" panose="030F0702030302020204" pitchFamily="66" charset="0"/>
              </a:rPr>
              <a:t> je uspostavljeno 25 regionalnih centara kompetentnosti u strukovnom obrazovanju</a:t>
            </a:r>
            <a:r>
              <a:rPr lang="en-GB" dirty="0">
                <a:latin typeface="Comic Sans MS" panose="030F0702030302020204" pitchFamily="66" charset="0"/>
              </a:rPr>
              <a:t>.</a:t>
            </a:r>
            <a:endParaRPr lang="en-GB" b="1" dirty="0">
              <a:latin typeface="Comic Sans MS" panose="030F0702030302020204" pitchFamily="66" charset="0"/>
            </a:endParaRPr>
          </a:p>
        </p:txBody>
      </p:sp>
      <p:sp>
        <p:nvSpPr>
          <p:cNvPr id="8" name="TextBox 7">
            <a:extLst>
              <a:ext uri="{FF2B5EF4-FFF2-40B4-BE49-F238E27FC236}">
                <a16:creationId xmlns:a16="http://schemas.microsoft.com/office/drawing/2014/main" id="{069B85B9-06CB-9FCF-0CDB-F0F42360AA9E}"/>
              </a:ext>
            </a:extLst>
          </p:cNvPr>
          <p:cNvSpPr txBox="1"/>
          <p:nvPr/>
        </p:nvSpPr>
        <p:spPr>
          <a:xfrm>
            <a:off x="278084" y="5420446"/>
            <a:ext cx="10991653" cy="1200329"/>
          </a:xfrm>
          <a:prstGeom prst="rect">
            <a:avLst/>
          </a:prstGeom>
          <a:noFill/>
        </p:spPr>
        <p:txBody>
          <a:bodyPr wrap="square" rtlCol="0">
            <a:spAutoFit/>
          </a:bodyPr>
          <a:lstStyle/>
          <a:p>
            <a:pPr lvl="1" algn="just"/>
            <a:r>
              <a:rPr lang="hr-HR" b="1" dirty="0">
                <a:latin typeface="Comic Sans MS" panose="030F0702030302020204" pitchFamily="66" charset="0"/>
              </a:rPr>
              <a:t>U centrima kompetentnosti, bez obzira na njihovu sektorsku orijentaciju, trebalo bi provoditi obrazovanje i stručno usavršavanje iz područje novih znanja i vještina za digitalno doba kao što je to opisano u odjeljku Prilagodba obrazovanja u osnovnim i srednjim školama digitalnom dobu.</a:t>
            </a:r>
            <a:endParaRPr lang="en-GB" b="1" dirty="0">
              <a:latin typeface="Comic Sans MS" panose="030F0702030302020204" pitchFamily="66" charset="0"/>
            </a:endParaRPr>
          </a:p>
        </p:txBody>
      </p:sp>
    </p:spTree>
    <p:extLst>
      <p:ext uri="{BB962C8B-B14F-4D97-AF65-F5344CB8AC3E}">
        <p14:creationId xmlns:p14="http://schemas.microsoft.com/office/powerpoint/2010/main" val="2189386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6AD496F-21A6-A0FA-BB9C-7E39FBB2424B}"/>
              </a:ext>
            </a:extLst>
          </p:cNvPr>
          <p:cNvSpPr txBox="1"/>
          <p:nvPr/>
        </p:nvSpPr>
        <p:spPr>
          <a:xfrm>
            <a:off x="1046372" y="418956"/>
            <a:ext cx="10256362" cy="369332"/>
          </a:xfrm>
          <a:prstGeom prst="rect">
            <a:avLst/>
          </a:prstGeom>
          <a:noFill/>
        </p:spPr>
        <p:txBody>
          <a:bodyPr wrap="square" rtlCol="0">
            <a:spAutoFit/>
          </a:bodyPr>
          <a:lstStyle/>
          <a:p>
            <a:pPr algn="ctr"/>
            <a:r>
              <a:rPr lang="hr-HR" b="1" dirty="0">
                <a:latin typeface="Comic Sans MS" panose="030F0702030302020204" pitchFamily="66" charset="0"/>
              </a:rPr>
              <a:t>VISOKOŠKOLSKA RAZINA OBRAZOVANJA </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01475CED-2418-BA7A-CFD7-5BA78A5B42D7}"/>
              </a:ext>
            </a:extLst>
          </p:cNvPr>
          <p:cNvSpPr txBox="1"/>
          <p:nvPr/>
        </p:nvSpPr>
        <p:spPr>
          <a:xfrm>
            <a:off x="967819" y="878466"/>
            <a:ext cx="10256362" cy="369332"/>
          </a:xfrm>
          <a:prstGeom prst="rect">
            <a:avLst/>
          </a:prstGeom>
          <a:noFill/>
        </p:spPr>
        <p:txBody>
          <a:bodyPr wrap="square" rtlCol="0">
            <a:spAutoFit/>
          </a:bodyPr>
          <a:lstStyle/>
          <a:p>
            <a:pPr algn="ctr"/>
            <a:r>
              <a:rPr lang="hr-HR" b="1" dirty="0">
                <a:latin typeface="Comic Sans MS" panose="030F0702030302020204" pitchFamily="66" charset="0"/>
              </a:rPr>
              <a:t>Vizija Udruge europskih sveučilišta</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6EE466EF-8748-3DEF-99D0-AA683756BE59}"/>
              </a:ext>
            </a:extLst>
          </p:cNvPr>
          <p:cNvSpPr txBox="1"/>
          <p:nvPr/>
        </p:nvSpPr>
        <p:spPr>
          <a:xfrm>
            <a:off x="232528" y="1248301"/>
            <a:ext cx="10991653" cy="923330"/>
          </a:xfrm>
          <a:prstGeom prst="rect">
            <a:avLst/>
          </a:prstGeom>
          <a:noFill/>
        </p:spPr>
        <p:txBody>
          <a:bodyPr wrap="square" rtlCol="0">
            <a:spAutoFit/>
          </a:bodyPr>
          <a:lstStyle/>
          <a:p>
            <a:pPr lvl="1" algn="just"/>
            <a:r>
              <a:rPr lang="hr-HR" dirty="0">
                <a:latin typeface="Comic Sans MS" panose="030F0702030302020204" pitchFamily="66" charset="0"/>
              </a:rPr>
              <a:t>Vizija Udruge europskih sveučilišta, Universities without walls, A vision for 2030, objavljena je uz potporu svih nacionalnih rektorskih konferencija. </a:t>
            </a:r>
            <a:endParaRPr lang="en-GB" dirty="0">
              <a:latin typeface="Comic Sans MS" panose="030F0702030302020204" pitchFamily="66" charset="0"/>
            </a:endParaRPr>
          </a:p>
          <a:p>
            <a:pPr lvl="1" algn="just"/>
            <a:r>
              <a:rPr lang="hr-HR" dirty="0">
                <a:latin typeface="Comic Sans MS" panose="030F0702030302020204" pitchFamily="66" charset="0"/>
              </a:rPr>
              <a:t>Ovako se zamišljaju sveučilišta u 2030.: </a:t>
            </a:r>
            <a:endParaRPr lang="en-GB" dirty="0">
              <a:latin typeface="Comic Sans MS" panose="030F0702030302020204" pitchFamily="66" charset="0"/>
            </a:endParaRPr>
          </a:p>
        </p:txBody>
      </p:sp>
      <p:sp>
        <p:nvSpPr>
          <p:cNvPr id="7" name="TextBox 6">
            <a:extLst>
              <a:ext uri="{FF2B5EF4-FFF2-40B4-BE49-F238E27FC236}">
                <a16:creationId xmlns:a16="http://schemas.microsoft.com/office/drawing/2014/main" id="{A453AD69-8594-97E0-6AEE-EAA2D1574240}"/>
              </a:ext>
            </a:extLst>
          </p:cNvPr>
          <p:cNvSpPr txBox="1"/>
          <p:nvPr/>
        </p:nvSpPr>
        <p:spPr>
          <a:xfrm>
            <a:off x="847625" y="5934670"/>
            <a:ext cx="10256362" cy="861774"/>
          </a:xfrm>
          <a:prstGeom prst="rect">
            <a:avLst/>
          </a:prstGeom>
          <a:noFill/>
        </p:spPr>
        <p:txBody>
          <a:bodyPr wrap="square" rtlCol="0">
            <a:spAutoFit/>
          </a:bodyPr>
          <a:lstStyle/>
          <a:p>
            <a:r>
              <a:rPr lang="en-GB" dirty="0"/>
              <a:t>---------------</a:t>
            </a:r>
          </a:p>
          <a:p>
            <a:r>
              <a:rPr lang="en-GB" sz="1600" dirty="0"/>
              <a:t> Universities without walls, A vision for 2030 (eua.eu/downloads/publications/universities%20without%20walls%20%20a%20vision%20for%202030.pdf)</a:t>
            </a:r>
            <a:endParaRPr lang="hr-HR" sz="16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5B217847-37D5-3C77-C6EF-237E37C60602}"/>
              </a:ext>
            </a:extLst>
          </p:cNvPr>
          <p:cNvSpPr txBox="1"/>
          <p:nvPr/>
        </p:nvSpPr>
        <p:spPr>
          <a:xfrm>
            <a:off x="812271" y="2171631"/>
            <a:ext cx="10490463" cy="1200329"/>
          </a:xfrm>
          <a:prstGeom prst="rect">
            <a:avLst/>
          </a:prstGeom>
          <a:noFill/>
        </p:spPr>
        <p:txBody>
          <a:bodyPr wrap="square" rtlCol="0">
            <a:spAutoFit/>
          </a:bodyPr>
          <a:lstStyle/>
          <a:p>
            <a:pPr lvl="1" algn="just"/>
            <a:r>
              <a:rPr lang="hr-HR" dirty="0">
                <a:latin typeface="Comic Sans MS" panose="030F0702030302020204" pitchFamily="66" charset="0"/>
              </a:rPr>
              <a:t>Gledajući u budućnost, zamišljamo sveučilišta bez zidova</a:t>
            </a:r>
            <a:r>
              <a:rPr lang="en-GB" dirty="0">
                <a:latin typeface="Comic Sans MS" panose="030F0702030302020204" pitchFamily="66" charset="0"/>
              </a:rPr>
              <a:t>:</a:t>
            </a:r>
            <a:r>
              <a:rPr lang="hr-HR" dirty="0">
                <a:latin typeface="Comic Sans MS" panose="030F0702030302020204" pitchFamily="66" charset="0"/>
              </a:rPr>
              <a:t> to su sveučilišta koja su otvorena i angažirana u društvu, a zadržavaju svoje temeljne vrijednosti. Sva europska sveučilišta bit će odgovorna, autonomna i slobodna, s različitim institucionalnim profilima, ali ujedinjena u svojim misijama </a:t>
            </a:r>
            <a:r>
              <a:rPr lang="hr-HR" b="1" dirty="0">
                <a:latin typeface="Comic Sans MS" panose="030F0702030302020204" pitchFamily="66" charset="0"/>
              </a:rPr>
              <a:t>učenja i podučavanja, istraživanja, inovacija i kulture u službi društvu.</a:t>
            </a:r>
            <a:endParaRPr lang="hr-HR"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8D162194-5AF1-CBAF-7B9C-B78A26FE4A6B}"/>
              </a:ext>
            </a:extLst>
          </p:cNvPr>
          <p:cNvSpPr txBox="1"/>
          <p:nvPr/>
        </p:nvSpPr>
        <p:spPr>
          <a:xfrm>
            <a:off x="232527" y="3429000"/>
            <a:ext cx="10991653" cy="2308324"/>
          </a:xfrm>
          <a:prstGeom prst="rect">
            <a:avLst/>
          </a:prstGeom>
          <a:noFill/>
        </p:spPr>
        <p:txBody>
          <a:bodyPr wrap="square" rtlCol="0">
            <a:spAutoFit/>
          </a:bodyPr>
          <a:lstStyle/>
          <a:p>
            <a:pPr lvl="1" algn="just"/>
            <a:r>
              <a:rPr lang="en-GB" dirty="0">
                <a:latin typeface="Comic Sans MS" panose="030F0702030302020204" pitchFamily="66" charset="0"/>
              </a:rPr>
              <a:t>U toj se </a:t>
            </a:r>
            <a:r>
              <a:rPr lang="hr-HR" dirty="0">
                <a:latin typeface="Comic Sans MS" panose="030F0702030302020204" pitchFamily="66" charset="0"/>
              </a:rPr>
              <a:t>viziji naglašavaju tri ključne teme koje se smatraju prioritetnima</a:t>
            </a:r>
          </a:p>
          <a:p>
            <a:pPr lvl="1" algn="just"/>
            <a:r>
              <a:rPr lang="hr-HR" dirty="0">
                <a:latin typeface="Comic Sans MS" panose="030F0702030302020204" pitchFamily="66" charset="0"/>
              </a:rPr>
              <a:t>  -  korištenje šireg skupa evaluacijskih praksi za akademske karijere, koje uključuju  širu</a:t>
            </a:r>
          </a:p>
          <a:p>
            <a:pPr lvl="1" algn="just"/>
            <a:r>
              <a:rPr lang="hr-HR" dirty="0">
                <a:latin typeface="Comic Sans MS" panose="030F0702030302020204" pitchFamily="66" charset="0"/>
              </a:rPr>
              <a:t>      definiciju utjecaja, izvan tradicionalnih bibliometrijskih pokazatelja; </a:t>
            </a:r>
          </a:p>
          <a:p>
            <a:pPr lvl="1" algn="just"/>
            <a:r>
              <a:rPr lang="hr-HR" dirty="0">
                <a:latin typeface="Comic Sans MS" panose="030F0702030302020204" pitchFamily="66" charset="0"/>
              </a:rPr>
              <a:t>   - prepoznavanje interdisciplinarnog angažmana u akademskom ocjenjivanju i programima</a:t>
            </a:r>
          </a:p>
          <a:p>
            <a:pPr lvl="1" algn="just"/>
            <a:r>
              <a:rPr lang="hr-HR" dirty="0">
                <a:latin typeface="Comic Sans MS" panose="030F0702030302020204" pitchFamily="66" charset="0"/>
              </a:rPr>
              <a:t>     nagrađivanja.</a:t>
            </a:r>
          </a:p>
          <a:p>
            <a:pPr lvl="1" algn="just"/>
            <a:r>
              <a:rPr lang="hr-HR" dirty="0">
                <a:latin typeface="Comic Sans MS" panose="030F0702030302020204" pitchFamily="66" charset="0"/>
              </a:rPr>
              <a:t>   - potpora članovima akademske zajednice u korištenju njihove akademske slobode za doprinos</a:t>
            </a:r>
          </a:p>
          <a:p>
            <a:pPr lvl="1" algn="just"/>
            <a:r>
              <a:rPr lang="hr-HR" dirty="0">
                <a:latin typeface="Comic Sans MS" panose="030F0702030302020204" pitchFamily="66" charset="0"/>
              </a:rPr>
              <a:t>     javnim raspravama, poticanje otvorenih rasprava utemeljenih na dokazima, suzbijanje</a:t>
            </a:r>
          </a:p>
          <a:p>
            <a:pPr lvl="1" algn="just"/>
            <a:r>
              <a:rPr lang="hr-HR" dirty="0">
                <a:latin typeface="Comic Sans MS" panose="030F0702030302020204" pitchFamily="66" charset="0"/>
              </a:rPr>
              <a:t>     dezinformacija i laži te pojašnjavanje pitanja konačnosti u znanstvenim prosudbama. </a:t>
            </a:r>
          </a:p>
        </p:txBody>
      </p:sp>
    </p:spTree>
    <p:extLst>
      <p:ext uri="{BB962C8B-B14F-4D97-AF65-F5344CB8AC3E}">
        <p14:creationId xmlns:p14="http://schemas.microsoft.com/office/powerpoint/2010/main" val="3098879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C0C8D9-FCB6-3687-35B1-49CD5975E270}"/>
              </a:ext>
            </a:extLst>
          </p:cNvPr>
          <p:cNvSpPr txBox="1"/>
          <p:nvPr/>
        </p:nvSpPr>
        <p:spPr>
          <a:xfrm>
            <a:off x="896324" y="257758"/>
            <a:ext cx="10256362" cy="369332"/>
          </a:xfrm>
          <a:prstGeom prst="rect">
            <a:avLst/>
          </a:prstGeom>
          <a:noFill/>
        </p:spPr>
        <p:txBody>
          <a:bodyPr wrap="square" rtlCol="0">
            <a:spAutoFit/>
          </a:bodyPr>
          <a:lstStyle/>
          <a:p>
            <a:pPr algn="ctr"/>
            <a:r>
              <a:rPr lang="hr-HR" b="1" dirty="0">
                <a:latin typeface="Comic Sans MS" panose="030F0702030302020204" pitchFamily="66" charset="0"/>
              </a:rPr>
              <a:t>Uloga sveučilišta u cjeloživotnom obrazovanju </a:t>
            </a:r>
            <a:endParaRPr lang="hr-HR" sz="1800" b="1" kern="100"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227CA6FA-C070-E47A-2E17-56E52226FAD7}"/>
              </a:ext>
            </a:extLst>
          </p:cNvPr>
          <p:cNvSpPr txBox="1"/>
          <p:nvPr/>
        </p:nvSpPr>
        <p:spPr>
          <a:xfrm>
            <a:off x="161033" y="730791"/>
            <a:ext cx="10991653" cy="2308324"/>
          </a:xfrm>
          <a:prstGeom prst="rect">
            <a:avLst/>
          </a:prstGeom>
          <a:noFill/>
        </p:spPr>
        <p:txBody>
          <a:bodyPr wrap="square" rtlCol="0">
            <a:spAutoFit/>
          </a:bodyPr>
          <a:lstStyle/>
          <a:p>
            <a:pPr lvl="1" algn="just"/>
            <a:r>
              <a:rPr lang="hr-HR" dirty="0">
                <a:latin typeface="Comic Sans MS" panose="030F0702030302020204" pitchFamily="66" charset="0"/>
              </a:rPr>
              <a:t>Već je danas razvidno da nastaju novi poslovi i nova zanimanja, da raste potražnja na tržištu rada za stručnjacima sa specifičnim znanjima i vještinama i da je uočen njihov nedostatak. Takvim zahtjevima nije moguće udovoljiti ni u visokom obrazovanju u kraćem roku promjenom upisne politike i promjenom studijskih programa, jer se svaka takva promjena odražava s kašnjenjem 3 – 5 godina na tržištu rada. </a:t>
            </a:r>
            <a:endParaRPr lang="en-GB" dirty="0">
              <a:latin typeface="Comic Sans MS" panose="030F0702030302020204" pitchFamily="66" charset="0"/>
            </a:endParaRPr>
          </a:p>
          <a:p>
            <a:pPr lvl="1" algn="just"/>
            <a:r>
              <a:rPr lang="hr-HR" dirty="0">
                <a:latin typeface="Comic Sans MS" panose="030F0702030302020204" pitchFamily="66" charset="0"/>
              </a:rPr>
              <a:t>Stoga visoka učilišta trebaju, uz programe preddiplomskih, diplomskih i specijalističkih studija, razraditi i ponuditi kraće tečaje ili module za stjecanje mikrokvalifikacija za polaznike sa završenim visokim obrazovanjem. </a:t>
            </a:r>
            <a:endParaRPr lang="en-GB" dirty="0">
              <a:latin typeface="Comic Sans MS" panose="030F0702030302020204" pitchFamily="66" charset="0"/>
            </a:endParaRPr>
          </a:p>
        </p:txBody>
      </p:sp>
      <p:sp>
        <p:nvSpPr>
          <p:cNvPr id="8" name="TextBox 7">
            <a:extLst>
              <a:ext uri="{FF2B5EF4-FFF2-40B4-BE49-F238E27FC236}">
                <a16:creationId xmlns:a16="http://schemas.microsoft.com/office/drawing/2014/main" id="{069B85B9-06CB-9FCF-0CDB-F0F42360AA9E}"/>
              </a:ext>
            </a:extLst>
          </p:cNvPr>
          <p:cNvSpPr txBox="1"/>
          <p:nvPr/>
        </p:nvSpPr>
        <p:spPr>
          <a:xfrm>
            <a:off x="161033" y="3142816"/>
            <a:ext cx="10991653" cy="3139321"/>
          </a:xfrm>
          <a:prstGeom prst="rect">
            <a:avLst/>
          </a:prstGeom>
          <a:noFill/>
        </p:spPr>
        <p:txBody>
          <a:bodyPr wrap="square" rtlCol="0">
            <a:spAutoFit/>
          </a:bodyPr>
          <a:lstStyle/>
          <a:p>
            <a:pPr lvl="1" algn="just"/>
            <a:r>
              <a:rPr lang="hr-HR" b="1" dirty="0">
                <a:latin typeface="Comic Sans MS" panose="030F0702030302020204" pitchFamily="66" charset="0"/>
              </a:rPr>
              <a:t>Specifično pitanje cjeloživotnog učenja vezano je uz zanimanja učitelja i nastavnika, jer je vrhunska primarna, i nakon nje cjeloživotna, izobrazba učitelja i nastavnika temelj unaprjeđenja i kontinuiranog razvoja hrvatskoga školstva. Uz suvremeno organizirane studije za učitelje i nastavnike, sveučilišta trebaju ponuditi i provoditi programe njihove cjeloživotne izobrazbe. </a:t>
            </a:r>
            <a:endParaRPr lang="en-GB" b="1" dirty="0">
              <a:latin typeface="Comic Sans MS" panose="030F0702030302020204" pitchFamily="66" charset="0"/>
            </a:endParaRPr>
          </a:p>
          <a:p>
            <a:pPr lvl="1" algn="just"/>
            <a:endParaRPr lang="en-GB" dirty="0">
              <a:latin typeface="Comic Sans MS" panose="030F0702030302020204" pitchFamily="66" charset="0"/>
            </a:endParaRPr>
          </a:p>
          <a:p>
            <a:pPr lvl="1" algn="just"/>
            <a:endParaRPr lang="en-GB" dirty="0">
              <a:latin typeface="Comic Sans MS" panose="030F0702030302020204" pitchFamily="66" charset="0"/>
            </a:endParaRPr>
          </a:p>
          <a:p>
            <a:pPr lvl="1" algn="just"/>
            <a:r>
              <a:rPr lang="hr-HR" b="1" dirty="0">
                <a:latin typeface="Comic Sans MS" panose="030F0702030302020204" pitchFamily="66" charset="0"/>
              </a:rPr>
              <a:t>Zbog toga se u uvjete napredovanja u znanstveno-nastavnim i znanstvenim zvanjima na sveučilištima mora uključiti i sudjelovanje u obrazovanju i doobrazovanju nastavnikā predvisokoškolskih obrazovnih institucija te u pripremi udžbenikā i nastavnih pomagala za sve razine obrazovanja. </a:t>
            </a:r>
            <a:endParaRPr lang="en-GB" b="1" dirty="0">
              <a:latin typeface="Comic Sans MS" panose="030F0702030302020204" pitchFamily="66" charset="0"/>
            </a:endParaRPr>
          </a:p>
        </p:txBody>
      </p:sp>
    </p:spTree>
    <p:extLst>
      <p:ext uri="{BB962C8B-B14F-4D97-AF65-F5344CB8AC3E}">
        <p14:creationId xmlns:p14="http://schemas.microsoft.com/office/powerpoint/2010/main" val="2500641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ABE0A0-8B63-4FFD-3E17-1337B7720014}"/>
              </a:ext>
            </a:extLst>
          </p:cNvPr>
          <p:cNvSpPr txBox="1"/>
          <p:nvPr/>
        </p:nvSpPr>
        <p:spPr>
          <a:xfrm>
            <a:off x="715857" y="2845892"/>
            <a:ext cx="11197391" cy="1233928"/>
          </a:xfrm>
          <a:prstGeom prst="rect">
            <a:avLst/>
          </a:prstGeom>
          <a:noFill/>
        </p:spPr>
        <p:txBody>
          <a:bodyPr wrap="square">
            <a:spAutoFit/>
          </a:bodyPr>
          <a:lstStyle/>
          <a:p>
            <a:pPr algn="ctr">
              <a:lnSpc>
                <a:spcPct val="200000"/>
              </a:lnSpc>
              <a:spcBef>
                <a:spcPts val="1800"/>
              </a:spcBef>
              <a:spcAft>
                <a:spcPts val="1800"/>
              </a:spcAft>
            </a:pPr>
            <a:r>
              <a:rPr lang="hr-HR" sz="2000" b="1" i="1" kern="100" dirty="0">
                <a:latin typeface="Comic Sans MS" panose="030F0702030302020204" pitchFamily="66" charset="0"/>
                <a:ea typeface="Calibri" panose="020F0502020204030204" pitchFamily="34" charset="0"/>
                <a:cs typeface="Arial" panose="020B0604020202020204" pitchFamily="34" charset="0"/>
              </a:rPr>
              <a:t>CENTAR ZA UMJETNU INTELIGENCIJU FAKULTETA ELEKTROTEHNIKE I RAČUNARSTVA</a:t>
            </a:r>
            <a:r>
              <a:rPr lang="en-GB" sz="2000" b="1" i="1" kern="100" dirty="0">
                <a:latin typeface="Comic Sans MS" panose="030F0702030302020204" pitchFamily="66" charset="0"/>
                <a:ea typeface="Calibri" panose="020F0502020204030204" pitchFamily="34" charset="0"/>
                <a:cs typeface="Arial" panose="020B0604020202020204" pitchFamily="34" charset="0"/>
              </a:rPr>
              <a:t>  </a:t>
            </a:r>
            <a:r>
              <a:rPr lang="hr-HR" sz="2000" b="1" i="1" kern="100" dirty="0">
                <a:effectLst/>
                <a:latin typeface="Comic Sans MS" panose="030F0702030302020204" pitchFamily="66" charset="0"/>
                <a:ea typeface="Calibri" panose="020F0502020204030204" pitchFamily="34" charset="0"/>
                <a:cs typeface="Arial" panose="020B0604020202020204" pitchFamily="34" charset="0"/>
              </a:rPr>
              <a:t>SVEUČILIŠTA U ZAGREB</a:t>
            </a:r>
            <a:r>
              <a:rPr lang="hr-HR" sz="2000" b="1" i="1" kern="100" dirty="0">
                <a:latin typeface="Comic Sans MS" panose="030F0702030302020204" pitchFamily="66" charset="0"/>
                <a:ea typeface="Calibri" panose="020F0502020204030204" pitchFamily="34" charset="0"/>
                <a:cs typeface="Arial" panose="020B0604020202020204" pitchFamily="34" charset="0"/>
              </a:rPr>
              <a:t>U</a:t>
            </a:r>
            <a:endParaRPr lang="hr-HR" sz="2000" b="1" i="1" kern="100" dirty="0">
              <a:effectLst/>
              <a:latin typeface="Comic Sans MS" panose="030F0702030302020204" pitchFamily="66"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86263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A29B15C-8A9A-4C3C-96F0-FDF0D36A20DD}"/>
              </a:ext>
            </a:extLst>
          </p:cNvPr>
          <p:cNvSpPr txBox="1"/>
          <p:nvPr/>
        </p:nvSpPr>
        <p:spPr>
          <a:xfrm>
            <a:off x="1018095" y="730791"/>
            <a:ext cx="9982985" cy="2031325"/>
          </a:xfrm>
          <a:prstGeom prst="rect">
            <a:avLst/>
          </a:prstGeom>
          <a:noFill/>
        </p:spPr>
        <p:txBody>
          <a:bodyPr wrap="square" rtlCol="0">
            <a:spAutoFit/>
          </a:bodyPr>
          <a:lstStyle/>
          <a:p>
            <a:pPr algn="just"/>
            <a:r>
              <a:rPr lang="hr-HR" sz="1800" b="1" dirty="0">
                <a:solidFill>
                  <a:srgbClr val="333333"/>
                </a:solidFill>
                <a:effectLst/>
                <a:latin typeface="Comic Sans MS" panose="030F0702030302020204" pitchFamily="66" charset="0"/>
                <a:ea typeface="Times New Roman" panose="02020603050405020304" pitchFamily="18" charset="0"/>
              </a:rPr>
              <a:t>Centar za umjetnu inteligenciju </a:t>
            </a:r>
            <a:r>
              <a:rPr lang="hr-HR" sz="1800" dirty="0">
                <a:solidFill>
                  <a:srgbClr val="333333"/>
                </a:solidFill>
                <a:effectLst/>
                <a:latin typeface="Comic Sans MS" panose="030F0702030302020204" pitchFamily="66" charset="0"/>
                <a:ea typeface="Times New Roman" panose="02020603050405020304" pitchFamily="18" charset="0"/>
              </a:rPr>
              <a:t>je osnovan u listopadu 2019. godine i najveći je istraživački centar na području umjetne inteligencije u Hrvatskoj koji okuplja više oko 200 istraživača (oko 50 profesora i docenata i oko 150 doktoranada i poslijedoktoranada) iz 19 istraživačkih laboratorija na Fakultetu elektrotehnike i računarstva koji pokrivaju razna područja umjetne inteligencije</a:t>
            </a:r>
            <a:r>
              <a:rPr lang="en-GB" sz="1800" dirty="0">
                <a:solidFill>
                  <a:srgbClr val="333333"/>
                </a:solidFill>
                <a:effectLst/>
                <a:latin typeface="Comic Sans MS" panose="030F0702030302020204" pitchFamily="66" charset="0"/>
                <a:ea typeface="Times New Roman" panose="02020603050405020304" pitchFamily="18" charset="0"/>
              </a:rPr>
              <a:t>.</a:t>
            </a:r>
          </a:p>
          <a:p>
            <a:pPr algn="just"/>
            <a:endParaRPr lang="en-GB" dirty="0">
              <a:solidFill>
                <a:srgbClr val="333333"/>
              </a:solidFill>
              <a:latin typeface="Comic Sans MS" panose="030F0702030302020204" pitchFamily="66" charset="0"/>
              <a:ea typeface="Times New Roman" panose="02020603050405020304" pitchFamily="18" charset="0"/>
            </a:endParaRPr>
          </a:p>
          <a:p>
            <a:pPr algn="just"/>
            <a:r>
              <a:rPr lang="en-GB" sz="1800" dirty="0">
                <a:solidFill>
                  <a:srgbClr val="333333"/>
                </a:solidFill>
                <a:effectLst/>
                <a:latin typeface="Comic Sans MS" panose="030F0702030302020204" pitchFamily="66" charset="0"/>
                <a:ea typeface="Times New Roman" panose="02020603050405020304" pitchFamily="18" charset="0"/>
              </a:rPr>
              <a:t>Voditelj Centra je akademik prof. dr. sc. Sven Lončarić.</a:t>
            </a:r>
            <a:endParaRPr lang="hr-HR" sz="1800" dirty="0">
              <a:effectLst/>
              <a:latin typeface="Comic Sans MS" panose="030F0702030302020204" pitchFamily="66" charset="0"/>
              <a:ea typeface="Times New Roman" panose="02020603050405020304" pitchFamily="18" charset="0"/>
            </a:endParaRPr>
          </a:p>
        </p:txBody>
      </p:sp>
      <p:sp>
        <p:nvSpPr>
          <p:cNvPr id="5" name="TextBox 4">
            <a:extLst>
              <a:ext uri="{FF2B5EF4-FFF2-40B4-BE49-F238E27FC236}">
                <a16:creationId xmlns:a16="http://schemas.microsoft.com/office/drawing/2014/main" id="{ED54F907-2525-18AE-030C-2642C6C07B35}"/>
              </a:ext>
            </a:extLst>
          </p:cNvPr>
          <p:cNvSpPr txBox="1"/>
          <p:nvPr/>
        </p:nvSpPr>
        <p:spPr>
          <a:xfrm>
            <a:off x="1018095" y="3080222"/>
            <a:ext cx="9982985" cy="2846036"/>
          </a:xfrm>
          <a:prstGeom prst="rect">
            <a:avLst/>
          </a:prstGeom>
          <a:noFill/>
        </p:spPr>
        <p:txBody>
          <a:bodyPr wrap="square" rtlCol="0">
            <a:spAutoFit/>
          </a:bodyPr>
          <a:lstStyle/>
          <a:p>
            <a:pPr>
              <a:lnSpc>
                <a:spcPct val="107000"/>
              </a:lnSpc>
              <a:spcAft>
                <a:spcPts val="800"/>
              </a:spcAft>
            </a:pPr>
            <a:r>
              <a:rPr lang="hr-HR" sz="1800" kern="100" dirty="0">
                <a:solidFill>
                  <a:srgbClr val="333333"/>
                </a:solidFill>
                <a:effectLst/>
                <a:latin typeface="Comic Sans MS" panose="030F0702030302020204" pitchFamily="66" charset="0"/>
                <a:ea typeface="Calibri" panose="020F0502020204030204" pitchFamily="34" charset="0"/>
                <a:cs typeface="Arial" panose="020B0604020202020204" pitchFamily="34" charset="0"/>
              </a:rPr>
              <a:t>Centar za umjetnu inteligenciju ima tri  osnovna cilja:</a:t>
            </a:r>
            <a:endParaRPr lang="hr-HR" sz="1800" kern="100" dirty="0">
              <a:effectLst/>
              <a:latin typeface="Comic Sans MS" panose="030F0702030302020204" pitchFamily="66" charset="0"/>
              <a:ea typeface="Calibri" panose="020F0502020204030204" pitchFamily="34" charset="0"/>
              <a:cs typeface="Arial" panose="020B0604020202020204" pitchFamily="34" charset="0"/>
            </a:endParaRPr>
          </a:p>
          <a:p>
            <a:pPr marL="342900" lvl="0" indent="-342900">
              <a:lnSpc>
                <a:spcPct val="107000"/>
              </a:lnSpc>
              <a:buFont typeface="Arial" panose="020B0604020202020204" pitchFamily="34" charset="0"/>
              <a:buChar char="•"/>
            </a:pPr>
            <a:r>
              <a:rPr lang="hr-HR" sz="1800" b="1" kern="100" dirty="0">
                <a:solidFill>
                  <a:srgbClr val="333333"/>
                </a:solidFill>
                <a:effectLst/>
                <a:latin typeface="Comic Sans MS" panose="030F0702030302020204" pitchFamily="66" charset="0"/>
                <a:ea typeface="Calibri" panose="020F0502020204030204" pitchFamily="34" charset="0"/>
                <a:cs typeface="Times New Roman" panose="02020603050405020304" pitchFamily="18" charset="0"/>
              </a:rPr>
              <a:t>unaprijediti teorijske temelje AI </a:t>
            </a:r>
            <a:r>
              <a:rPr lang="hr-HR" sz="1800" kern="100" dirty="0">
                <a:solidFill>
                  <a:srgbClr val="333333"/>
                </a:solidFill>
                <a:effectLst/>
                <a:latin typeface="Comic Sans MS" panose="030F0702030302020204" pitchFamily="66" charset="0"/>
                <a:ea typeface="Calibri" panose="020F0502020204030204" pitchFamily="34" charset="0"/>
                <a:cs typeface="Times New Roman" panose="02020603050405020304" pitchFamily="18" charset="0"/>
              </a:rPr>
              <a:t>i postići njezin napredak u područjima poput strojnog učenja, dubokog učenja, obrade prirodnog jezika, računalnog vida, financijske analitike, robotike, interneta stvari, bioinformatike, kibernetičke sigurnosti i sustava za preporučivanje;</a:t>
            </a:r>
            <a:endParaRPr lang="hr-HR" sz="1800" kern="1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hr-HR" sz="1800" b="1" kern="100" dirty="0">
                <a:solidFill>
                  <a:srgbClr val="333333"/>
                </a:solidFill>
                <a:effectLst/>
                <a:latin typeface="Comic Sans MS" panose="030F0702030302020204" pitchFamily="66" charset="0"/>
                <a:ea typeface="Calibri" panose="020F0502020204030204" pitchFamily="34" charset="0"/>
                <a:cs typeface="Times New Roman" panose="02020603050405020304" pitchFamily="18" charset="0"/>
              </a:rPr>
              <a:t>suradnja s industrijom </a:t>
            </a:r>
            <a:r>
              <a:rPr lang="hr-HR" sz="1800" kern="100" dirty="0">
                <a:solidFill>
                  <a:srgbClr val="333333"/>
                </a:solidFill>
                <a:effectLst/>
                <a:latin typeface="Comic Sans MS" panose="030F0702030302020204" pitchFamily="66" charset="0"/>
                <a:ea typeface="Calibri" panose="020F0502020204030204" pitchFamily="34" charset="0"/>
                <a:cs typeface="Times New Roman" panose="02020603050405020304" pitchFamily="18" charset="0"/>
              </a:rPr>
              <a:t>kroz transfer AI tehnologije u svrhu razvoja novih inovativnih proizvoda i usluga temeljenih na znanju;</a:t>
            </a:r>
            <a:endParaRPr lang="hr-HR" sz="1800" kern="1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hr-HR" sz="1800" b="1" kern="100" dirty="0">
                <a:solidFill>
                  <a:srgbClr val="333333"/>
                </a:solidFill>
                <a:effectLst/>
                <a:latin typeface="Comic Sans MS" panose="030F0702030302020204" pitchFamily="66" charset="0"/>
                <a:ea typeface="Calibri" panose="020F0502020204030204" pitchFamily="34" charset="0"/>
                <a:cs typeface="Times New Roman" panose="02020603050405020304" pitchFamily="18" charset="0"/>
              </a:rPr>
              <a:t>pružanje vrhunskog AI obrazovanja </a:t>
            </a:r>
            <a:r>
              <a:rPr lang="hr-HR" sz="1800" kern="100" dirty="0">
                <a:solidFill>
                  <a:srgbClr val="333333"/>
                </a:solidFill>
                <a:effectLst/>
                <a:latin typeface="Comic Sans MS" panose="030F0702030302020204" pitchFamily="66" charset="0"/>
                <a:ea typeface="Calibri" panose="020F0502020204030204" pitchFamily="34" charset="0"/>
                <a:cs typeface="Times New Roman" panose="02020603050405020304" pitchFamily="18" charset="0"/>
              </a:rPr>
              <a:t>na dodiplomskoj, diplomskoj i doktorskoj razini, kao i kontinuirano obrazovanje za industriju.</a:t>
            </a:r>
            <a:endParaRPr lang="hr-HR" sz="1800" kern="100" dirty="0">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6622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D7F8B0-26BD-5E81-FE7B-7C9749217095}"/>
              </a:ext>
            </a:extLst>
          </p:cNvPr>
          <p:cNvSpPr txBox="1"/>
          <p:nvPr/>
        </p:nvSpPr>
        <p:spPr>
          <a:xfrm>
            <a:off x="659877" y="513975"/>
            <a:ext cx="9982985" cy="6463308"/>
          </a:xfrm>
          <a:prstGeom prst="rect">
            <a:avLst/>
          </a:prstGeom>
          <a:noFill/>
        </p:spPr>
        <p:txBody>
          <a:bodyPr wrap="square" rtlCol="0">
            <a:spAutoFit/>
          </a:bodyPr>
          <a:lstStyle/>
          <a:p>
            <a:pPr algn="just"/>
            <a:r>
              <a:rPr lang="hr-HR" sz="1800" dirty="0">
                <a:solidFill>
                  <a:srgbClr val="333333"/>
                </a:solidFill>
                <a:effectLst/>
                <a:latin typeface="Comic Sans MS" panose="030F0702030302020204" pitchFamily="66" charset="0"/>
                <a:ea typeface="Times New Roman" panose="02020603050405020304" pitchFamily="18" charset="0"/>
              </a:rPr>
              <a:t>Centar za umjetnu inteligenciju </a:t>
            </a:r>
            <a:r>
              <a:rPr lang="en-GB" sz="1800" dirty="0">
                <a:solidFill>
                  <a:srgbClr val="333333"/>
                </a:solidFill>
                <a:effectLst/>
                <a:latin typeface="Comic Sans MS" panose="030F0702030302020204" pitchFamily="66" charset="0"/>
                <a:ea typeface="Times New Roman" panose="02020603050405020304" pitchFamily="18" charset="0"/>
              </a:rPr>
              <a:t>čine slijedeći laboratoriji :</a:t>
            </a:r>
          </a:p>
          <a:p>
            <a:pPr algn="just"/>
            <a:endParaRPr lang="en-GB" dirty="0">
              <a:solidFill>
                <a:srgbClr val="333333"/>
              </a:solidFill>
              <a:latin typeface="Comic Sans MS" panose="030F0702030302020204" pitchFamily="66" charset="0"/>
              <a:ea typeface="Times New Roman" panose="02020603050405020304" pitchFamily="18" charset="0"/>
            </a:endParaRPr>
          </a:p>
          <a:p>
            <a:pPr marL="288000" lvl="0" indent="-288000">
              <a:spcAft>
                <a:spcPts val="12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analizu teksta i inženjerstvo znanja</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Bojana </a:t>
            </a:r>
            <a:r>
              <a:rPr lang="en-GB" sz="1800" kern="100" dirty="0">
                <a:effectLst/>
                <a:latin typeface="Comic Sans MS" panose="030F0702030302020204" pitchFamily="66" charset="0"/>
                <a:ea typeface="Calibri" panose="020F0502020204030204" pitchFamily="34" charset="0"/>
                <a:cs typeface="Times New Roman" panose="02020603050405020304" pitchFamily="18" charset="0"/>
              </a:rPr>
              <a:t> </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Dalbelo Bašić</a:t>
            </a:r>
          </a:p>
          <a:p>
            <a:pPr marL="288000" lvl="0" indent="-288000">
              <a:spcAft>
                <a:spcPts val="12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analitiku financija i rizika</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Zvonko Kostanjčar</a:t>
            </a:r>
          </a:p>
          <a:p>
            <a:pPr marL="288000" lvl="0" indent="-288000">
              <a:spcAft>
                <a:spcPts val="12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autonomne sustave i mobilnu robotiku</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Ivan </a:t>
            </a:r>
            <a:r>
              <a:rPr lang="en-GB" sz="1800" kern="100" dirty="0">
                <a:effectLst/>
                <a:latin typeface="Comic Sans MS" panose="030F0702030302020204" pitchFamily="66" charset="0"/>
                <a:ea typeface="Calibri" panose="020F0502020204030204" pitchFamily="34" charset="0"/>
                <a:cs typeface="Times New Roman" panose="02020603050405020304" pitchFamily="18" charset="0"/>
              </a:rPr>
              <a:t> </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Petrović</a:t>
            </a:r>
          </a:p>
          <a:p>
            <a:pPr marL="288000" lvl="0" indent="-288000">
              <a:spcAft>
                <a:spcPts val="12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bioinformatiku i računalnu biologiju</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Mile Šikić</a:t>
            </a:r>
          </a:p>
          <a:p>
            <a:pPr marL="288000" lvl="0" indent="-288000">
              <a:spcAft>
                <a:spcPts val="12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društveno umrežavanje i društveno računarstvo</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Vedran Podobnik</a:t>
            </a:r>
          </a:p>
          <a:p>
            <a:pPr marL="288000" lvl="0" indent="-288000">
              <a:spcAft>
                <a:spcPts val="12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informacijske sustave posebne namjene</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Krešimir Fertalj</a:t>
            </a:r>
          </a:p>
          <a:p>
            <a:pPr marL="288000" lvl="0" indent="-288000">
              <a:spcAft>
                <a:spcPts val="12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informacijsku sigurnost i privatnost</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Izv. prof. dr. sc. Stjepan Groš</a:t>
            </a:r>
          </a:p>
          <a:p>
            <a:pPr marL="288000" lvl="0" indent="-288000">
              <a:spcAft>
                <a:spcPts val="12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Internet stvari</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Ivana Podnar Žarko</a:t>
            </a:r>
          </a:p>
          <a:p>
            <a:pPr marL="288000" lvl="0" indent="-288000">
              <a:spcAft>
                <a:spcPts val="12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istraživanje iskustvene kvalitete višemedijskih usluga</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Lea Skorin-Kapov</a:t>
            </a:r>
          </a:p>
          <a:p>
            <a:pPr algn="just"/>
            <a:endParaRPr lang="hr-HR" sz="1800" dirty="0">
              <a:effectLst/>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1220558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D7F8B0-26BD-5E81-FE7B-7C9749217095}"/>
              </a:ext>
            </a:extLst>
          </p:cNvPr>
          <p:cNvSpPr txBox="1"/>
          <p:nvPr/>
        </p:nvSpPr>
        <p:spPr>
          <a:xfrm>
            <a:off x="678730" y="1041876"/>
            <a:ext cx="9982985" cy="5145383"/>
          </a:xfrm>
          <a:prstGeom prst="rect">
            <a:avLst/>
          </a:prstGeom>
          <a:noFill/>
        </p:spPr>
        <p:txBody>
          <a:bodyPr wrap="square" rtlCol="0">
            <a:spAutoFit/>
          </a:bodyPr>
          <a:lstStyle/>
          <a:p>
            <a:pPr marL="342900" lvl="0" indent="-342900">
              <a:lnSpc>
                <a:spcPct val="107000"/>
              </a:lnSpc>
              <a:spcAft>
                <a:spcPts val="8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obradu slike</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Akademik prof. dr. sc. Sven Lončarić</a:t>
            </a:r>
          </a:p>
          <a:p>
            <a:pPr marL="342900" lvl="0" indent="-342900">
              <a:lnSpc>
                <a:spcPct val="107000"/>
              </a:lnSpc>
              <a:spcAft>
                <a:spcPts val="8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podvodne sustave i tehnologije</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Nikola Mišković</a:t>
            </a:r>
          </a:p>
          <a:p>
            <a:pPr marL="342900" lvl="0" indent="-342900">
              <a:lnSpc>
                <a:spcPct val="107000"/>
              </a:lnSpc>
              <a:spcAft>
                <a:spcPts val="8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raspoznavanje uzoraka i biometrijske sigurnosne sustave</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Slobodan Ribarić</a:t>
            </a:r>
          </a:p>
          <a:p>
            <a:pPr marL="342900" lvl="0" indent="-342900">
              <a:lnSpc>
                <a:spcPct val="107000"/>
              </a:lnSpc>
              <a:spcAft>
                <a:spcPts val="8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robotiku i inteligentne sustave upravljanja</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Zdenko Kovačić</a:t>
            </a:r>
          </a:p>
          <a:p>
            <a:pPr marL="342900" lvl="0" indent="-342900">
              <a:lnSpc>
                <a:spcPct val="107000"/>
              </a:lnSpc>
              <a:spcAft>
                <a:spcPts val="8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tehnologije usmjerene čovjeku</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Igor S. Pandžić</a:t>
            </a:r>
          </a:p>
          <a:p>
            <a:pPr marL="342900" lvl="0" indent="-342900">
              <a:lnSpc>
                <a:spcPct val="107000"/>
              </a:lnSpc>
              <a:spcAft>
                <a:spcPts val="8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primjenu informacijskih tehnologija u obrazovanju</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Ivica Botički</a:t>
            </a:r>
          </a:p>
          <a:p>
            <a:pPr marL="342900" lvl="0" indent="-342900">
              <a:lnSpc>
                <a:spcPct val="107000"/>
              </a:lnSpc>
              <a:spcAft>
                <a:spcPts val="8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sustave obnovljivih izvora energije</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Mario Vašak</a:t>
            </a:r>
          </a:p>
          <a:p>
            <a:pPr marL="342900" lvl="0" indent="-342900">
              <a:lnSpc>
                <a:spcPct val="107000"/>
              </a:lnSpc>
              <a:spcAft>
                <a:spcPts val="8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tokove podataka</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Voditelj: Prof. dr. sc. Krešimir Pripužić</a:t>
            </a:r>
          </a:p>
          <a:p>
            <a:pPr marL="342900" lvl="0" indent="-342900">
              <a:lnSpc>
                <a:spcPct val="107000"/>
              </a:lnSpc>
              <a:spcAft>
                <a:spcPts val="800"/>
              </a:spcAft>
              <a:buFont typeface="Arial" panose="020B0604020202020204" pitchFamily="34" charset="0"/>
              <a:buChar char="•"/>
              <a:tabLst>
                <a:tab pos="457200" algn="l"/>
              </a:tabLst>
            </a:pP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Laboratorij za </a:t>
            </a:r>
            <a:r>
              <a:rPr lang="hr-HR" sz="1800" b="1" kern="100" dirty="0">
                <a:effectLst/>
                <a:latin typeface="Comic Sans MS" panose="030F0702030302020204" pitchFamily="66" charset="0"/>
                <a:ea typeface="Calibri" panose="020F0502020204030204" pitchFamily="34" charset="0"/>
                <a:cs typeface="Times New Roman" panose="02020603050405020304" pitchFamily="18" charset="0"/>
              </a:rPr>
              <a:t>asistivne tehnologije i potpomognutu komunikaciju</a:t>
            </a:r>
            <a:r>
              <a:rPr lang="hr-HR" sz="1800" kern="100" dirty="0">
                <a:effectLst/>
                <a:latin typeface="Comic Sans MS" panose="030F0702030302020204" pitchFamily="66" charset="0"/>
                <a:ea typeface="Calibri" panose="020F0502020204030204" pitchFamily="34" charset="0"/>
                <a:cs typeface="Times New Roman" panose="02020603050405020304" pitchFamily="18" charset="0"/>
              </a:rPr>
              <a:t> , Voditeljica: Prof. dr. sc. Željka Car</a:t>
            </a:r>
          </a:p>
          <a:p>
            <a:pPr algn="just"/>
            <a:endParaRPr lang="hr-HR" sz="1800" dirty="0">
              <a:effectLst/>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33001087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TotalTime>
  <Words>2740</Words>
  <Application>Microsoft Office PowerPoint</Application>
  <PresentationFormat>Widescreen</PresentationFormat>
  <Paragraphs>143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 Budin</dc:creator>
  <cp:lastModifiedBy>Leo Budin</cp:lastModifiedBy>
  <cp:revision>7</cp:revision>
  <dcterms:created xsi:type="dcterms:W3CDTF">2023-05-21T08:59:29Z</dcterms:created>
  <dcterms:modified xsi:type="dcterms:W3CDTF">2023-05-24T19:35:02Z</dcterms:modified>
</cp:coreProperties>
</file>